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Override1.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98" r:id="rId5"/>
    <p:sldId id="302" r:id="rId6"/>
    <p:sldId id="316" r:id="rId7"/>
    <p:sldId id="308" r:id="rId8"/>
    <p:sldId id="309" r:id="rId9"/>
    <p:sldId id="310" r:id="rId10"/>
    <p:sldId id="311" r:id="rId11"/>
    <p:sldId id="313" r:id="rId12"/>
    <p:sldId id="317" r:id="rId13"/>
    <p:sldId id="307" r:id="rId14"/>
    <p:sldId id="301" r:id="rId15"/>
    <p:sldId id="315" r:id="rId16"/>
    <p:sldId id="305" r:id="rId17"/>
    <p:sldId id="304" r:id="rId18"/>
    <p:sldId id="303" r:id="rId19"/>
    <p:sldId id="306" r:id="rId20"/>
    <p:sldId id="314"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19" autoAdjust="0"/>
  </p:normalViewPr>
  <p:slideViewPr>
    <p:cSldViewPr snapToGrid="0">
      <p:cViewPr varScale="1">
        <p:scale>
          <a:sx n="80" d="100"/>
          <a:sy n="80" d="100"/>
        </p:scale>
        <p:origin x="78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cosmin.paunescu\Downloads\O2_1-Emisii_totale_de_gaze_cu_efect_de_sera.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xlsx"/></Relationships>
</file>

<file path=ppt/charts/_rels/chart3.xml.rels><?xml version="1.0" encoding="UTF-8" standalone="yes"?>
<Relationships xmlns="http://schemas.openxmlformats.org/package/2006/relationships"><Relationship Id="rId3" Type="http://schemas.openxmlformats.org/officeDocument/2006/relationships/oleObject" Target="file:///C:\Users\cosmin.paunescu\Downloads\O2_3_Ponderea_energiei_electrice_din_surse_reg_2023.xls"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o-RO"/>
              <a:t>Emisiile totale de gaze cu efect de seră</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O2_1!$B$8:$T$8</c:f>
              <c:numCache>
                <c:formatCode>General</c:formatCode>
                <c:ptCount val="19"/>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numCache>
            </c:numRef>
          </c:cat>
          <c:val>
            <c:numRef>
              <c:f>O2_1!$B$9:$T$9</c:f>
              <c:numCache>
                <c:formatCode>#,##0.00</c:formatCode>
                <c:ptCount val="19"/>
                <c:pt idx="0">
                  <c:v>117874.97883629707</c:v>
                </c:pt>
                <c:pt idx="1">
                  <c:v>123818.20829817864</c:v>
                </c:pt>
                <c:pt idx="2">
                  <c:v>124891.01004781591</c:v>
                </c:pt>
                <c:pt idx="3">
                  <c:v>129051.46927134354</c:v>
                </c:pt>
                <c:pt idx="4">
                  <c:v>128491.30923495909</c:v>
                </c:pt>
                <c:pt idx="5">
                  <c:v>125006.10324119961</c:v>
                </c:pt>
                <c:pt idx="6">
                  <c:v>127334.59750486698</c:v>
                </c:pt>
                <c:pt idx="7">
                  <c:v>131532.4623981457</c:v>
                </c:pt>
                <c:pt idx="8">
                  <c:v>126179.67954325213</c:v>
                </c:pt>
                <c:pt idx="9">
                  <c:v>105847.91473682442</c:v>
                </c:pt>
                <c:pt idx="10">
                  <c:v>99170.013339885714</c:v>
                </c:pt>
                <c:pt idx="11">
                  <c:v>104377.8402101565</c:v>
                </c:pt>
                <c:pt idx="12">
                  <c:v>99615.383988975227</c:v>
                </c:pt>
                <c:pt idx="13">
                  <c:v>94638.2</c:v>
                </c:pt>
                <c:pt idx="14">
                  <c:v>93878.21</c:v>
                </c:pt>
                <c:pt idx="15">
                  <c:v>94448.55</c:v>
                </c:pt>
                <c:pt idx="16">
                  <c:v>91182.74</c:v>
                </c:pt>
                <c:pt idx="17">
                  <c:v>95195.44</c:v>
                </c:pt>
                <c:pt idx="18">
                  <c:v>91656.49</c:v>
                </c:pt>
              </c:numCache>
            </c:numRef>
          </c:val>
          <c:smooth val="0"/>
          <c:extLst>
            <c:ext xmlns:c16="http://schemas.microsoft.com/office/drawing/2014/chart" uri="{C3380CC4-5D6E-409C-BE32-E72D297353CC}">
              <c16:uniqueId val="{00000000-E95E-4659-8994-ABA9443F1644}"/>
            </c:ext>
          </c:extLst>
        </c:ser>
        <c:dLbls>
          <c:showLegendKey val="0"/>
          <c:showVal val="0"/>
          <c:showCatName val="0"/>
          <c:showSerName val="0"/>
          <c:showPercent val="0"/>
          <c:showBubbleSize val="0"/>
        </c:dLbls>
        <c:smooth val="0"/>
        <c:axId val="1409724303"/>
        <c:axId val="1409739183"/>
      </c:lineChart>
      <c:catAx>
        <c:axId val="14097243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9739183"/>
        <c:crosses val="autoZero"/>
        <c:auto val="1"/>
        <c:lblAlgn val="ctr"/>
        <c:lblOffset val="100"/>
        <c:noMultiLvlLbl val="0"/>
      </c:catAx>
      <c:valAx>
        <c:axId val="1409739183"/>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40972430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o-RO" sz="1400"/>
              <a:t>Emisiile</a:t>
            </a:r>
            <a:r>
              <a:rPr lang="ro-RO" sz="1400" baseline="0"/>
              <a:t> de gaze cu efect de sera, pe sectoare de activitate</a:t>
            </a:r>
            <a:endParaRPr lang="en-US" sz="140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0738-449A-A817-A608679273CA}"/>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0738-449A-A817-A608679273CA}"/>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5-0738-449A-A817-A608679273CA}"/>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7-0738-449A-A817-A608679273CA}"/>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outEnd"/>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O2_2!$A$11:$A$15</c:f>
              <c:strCache>
                <c:ptCount val="5"/>
                <c:pt idx="0">
                  <c:v>     Energie</c:v>
                </c:pt>
                <c:pt idx="1">
                  <c:v>     Procese industriale si utilizarea produselor</c:v>
                </c:pt>
                <c:pt idx="2">
                  <c:v>     Deseuri</c:v>
                </c:pt>
                <c:pt idx="3">
                  <c:v>     Agricultura</c:v>
                </c:pt>
                <c:pt idx="4">
                  <c:v>     Altele</c:v>
                </c:pt>
              </c:strCache>
            </c:strRef>
          </c:cat>
          <c:val>
            <c:numRef>
              <c:f>O2_2!$T$11:$T$14</c:f>
              <c:numCache>
                <c:formatCode>#,##0.00</c:formatCode>
                <c:ptCount val="4"/>
                <c:pt idx="0">
                  <c:v>77005.990000000005</c:v>
                </c:pt>
                <c:pt idx="1">
                  <c:v>13445.65</c:v>
                </c:pt>
                <c:pt idx="2">
                  <c:v>5809.44</c:v>
                </c:pt>
                <c:pt idx="3">
                  <c:v>19854.03</c:v>
                </c:pt>
              </c:numCache>
            </c:numRef>
          </c:val>
          <c:extLst>
            <c:ext xmlns:c16="http://schemas.microsoft.com/office/drawing/2014/chart" uri="{C3380CC4-5D6E-409C-BE32-E72D297353CC}">
              <c16:uniqueId val="{00000008-0738-449A-A817-A608679273CA}"/>
            </c:ext>
          </c:extLst>
        </c:ser>
        <c:dLbls>
          <c:showLegendKey val="0"/>
          <c:showVal val="0"/>
          <c:showCatName val="0"/>
          <c:showSerName val="0"/>
          <c:showPercent val="0"/>
          <c:showBubbleSize val="0"/>
          <c:showLeaderLines val="0"/>
        </c:dLbls>
      </c:pie3D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o-RO"/>
              <a:t>Ponderea</a:t>
            </a:r>
            <a:r>
              <a:rPr lang="ro-RO" baseline="0"/>
              <a:t> energiei din surse regenerabile (RO)</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trendline>
            <c:spPr>
              <a:ln w="19050" cap="rnd">
                <a:solidFill>
                  <a:schemeClr val="accent1"/>
                </a:solidFill>
                <a:prstDash val="sysDot"/>
              </a:ln>
              <a:effectLst/>
            </c:spPr>
            <c:trendlineType val="linear"/>
            <c:dispRSqr val="0"/>
            <c:dispEq val="0"/>
          </c:trendline>
          <c:cat>
            <c:strRef>
              <c:f>'Ponderea en. el. din surse rege'!$B$8:$W$8</c:f>
              <c:strCache>
                <c:ptCount val="22"/>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2012 1)</c:v>
                </c:pt>
                <c:pt idx="13">
                  <c:v>2013 1)</c:v>
                </c:pt>
                <c:pt idx="14">
                  <c:v>2014 1)</c:v>
                </c:pt>
                <c:pt idx="15">
                  <c:v>2015 1)</c:v>
                </c:pt>
                <c:pt idx="16">
                  <c:v>2016 1)</c:v>
                </c:pt>
                <c:pt idx="17">
                  <c:v>2017 1)</c:v>
                </c:pt>
                <c:pt idx="18">
                  <c:v>2018 1)</c:v>
                </c:pt>
                <c:pt idx="19">
                  <c:v>2019 1)</c:v>
                </c:pt>
                <c:pt idx="20">
                  <c:v>2020 1)</c:v>
                </c:pt>
                <c:pt idx="21">
                  <c:v>2021 1)</c:v>
                </c:pt>
              </c:strCache>
            </c:strRef>
          </c:cat>
          <c:val>
            <c:numRef>
              <c:f>'Ponderea en. el. din surse rege'!$B$9:$W$9</c:f>
              <c:numCache>
                <c:formatCode>General</c:formatCode>
                <c:ptCount val="22"/>
                <c:pt idx="0">
                  <c:v>28.8</c:v>
                </c:pt>
                <c:pt idx="1">
                  <c:v>28.6</c:v>
                </c:pt>
                <c:pt idx="2">
                  <c:v>29.9</c:v>
                </c:pt>
                <c:pt idx="3">
                  <c:v>23.9</c:v>
                </c:pt>
                <c:pt idx="4">
                  <c:v>29.8</c:v>
                </c:pt>
                <c:pt idx="5">
                  <c:v>34.5</c:v>
                </c:pt>
                <c:pt idx="6">
                  <c:v>30.2</c:v>
                </c:pt>
                <c:pt idx="7">
                  <c:v>26.8</c:v>
                </c:pt>
                <c:pt idx="8">
                  <c:v>26.8</c:v>
                </c:pt>
                <c:pt idx="9">
                  <c:v>27.6</c:v>
                </c:pt>
                <c:pt idx="10">
                  <c:v>34.299999999999997</c:v>
                </c:pt>
                <c:pt idx="11">
                  <c:v>27.1</c:v>
                </c:pt>
                <c:pt idx="12">
                  <c:v>26.3</c:v>
                </c:pt>
                <c:pt idx="13">
                  <c:v>35.700000000000003</c:v>
                </c:pt>
                <c:pt idx="14">
                  <c:v>42.9</c:v>
                </c:pt>
                <c:pt idx="15">
                  <c:v>40.799999999999997</c:v>
                </c:pt>
                <c:pt idx="16">
                  <c:v>43.2</c:v>
                </c:pt>
                <c:pt idx="17">
                  <c:v>39.4</c:v>
                </c:pt>
                <c:pt idx="18">
                  <c:v>42.1</c:v>
                </c:pt>
                <c:pt idx="19">
                  <c:v>43.2</c:v>
                </c:pt>
                <c:pt idx="20">
                  <c:v>45.8</c:v>
                </c:pt>
                <c:pt idx="21">
                  <c:v>46.3</c:v>
                </c:pt>
              </c:numCache>
            </c:numRef>
          </c:val>
          <c:smooth val="0"/>
          <c:extLst>
            <c:ext xmlns:c16="http://schemas.microsoft.com/office/drawing/2014/chart" uri="{C3380CC4-5D6E-409C-BE32-E72D297353CC}">
              <c16:uniqueId val="{00000001-6B95-4147-BDE9-7B649DAD1F4D}"/>
            </c:ext>
          </c:extLst>
        </c:ser>
        <c:dLbls>
          <c:showLegendKey val="0"/>
          <c:showVal val="0"/>
          <c:showCatName val="0"/>
          <c:showSerName val="0"/>
          <c:showPercent val="0"/>
          <c:showBubbleSize val="0"/>
        </c:dLbls>
        <c:smooth val="0"/>
        <c:axId val="1112522815"/>
        <c:axId val="1112531455"/>
      </c:lineChart>
      <c:catAx>
        <c:axId val="1112522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2531455"/>
        <c:crosses val="autoZero"/>
        <c:auto val="1"/>
        <c:lblAlgn val="ctr"/>
        <c:lblOffset val="100"/>
        <c:noMultiLvlLbl val="0"/>
      </c:catAx>
      <c:valAx>
        <c:axId val="111253145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125228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o-RO"/>
              <a:t>Ponderea</a:t>
            </a:r>
            <a:r>
              <a:rPr lang="ro-RO" baseline="0"/>
              <a:t> suprafețelor ocupate cu culturi ecologice</a:t>
            </a:r>
            <a:endParaRPr lang="en-US"/>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spPr>
            <a:ln w="28575" cap="rnd">
              <a:solidFill>
                <a:schemeClr val="accent1"/>
              </a:solidFill>
              <a:round/>
            </a:ln>
            <a:effectLst/>
          </c:spPr>
          <c:marker>
            <c:symbol val="none"/>
          </c:marker>
          <c:cat>
            <c:numRef>
              <c:f>Sheet1!$B$9:$P$9</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Sheet1!$B$10:$P$10</c:f>
              <c:numCache>
                <c:formatCode>0.0</c:formatCode>
                <c:ptCount val="15"/>
                <c:pt idx="0">
                  <c:v>0.8</c:v>
                </c:pt>
                <c:pt idx="1">
                  <c:v>1</c:v>
                </c:pt>
                <c:pt idx="2">
                  <c:v>1</c:v>
                </c:pt>
                <c:pt idx="3">
                  <c:v>1.2</c:v>
                </c:pt>
                <c:pt idx="4">
                  <c:v>1.4</c:v>
                </c:pt>
                <c:pt idx="5">
                  <c:v>1.7</c:v>
                </c:pt>
                <c:pt idx="6">
                  <c:v>2.2000000000000002</c:v>
                </c:pt>
                <c:pt idx="7">
                  <c:v>2.2999999999999998</c:v>
                </c:pt>
                <c:pt idx="8">
                  <c:v>2.21</c:v>
                </c:pt>
                <c:pt idx="9" formatCode="General">
                  <c:v>1.8</c:v>
                </c:pt>
                <c:pt idx="10" formatCode="General">
                  <c:v>1.7</c:v>
                </c:pt>
                <c:pt idx="11">
                  <c:v>2</c:v>
                </c:pt>
                <c:pt idx="12" formatCode="General">
                  <c:v>2.6</c:v>
                </c:pt>
                <c:pt idx="13" formatCode="General">
                  <c:v>3.2</c:v>
                </c:pt>
                <c:pt idx="14" formatCode="General">
                  <c:v>3.8</c:v>
                </c:pt>
              </c:numCache>
            </c:numRef>
          </c:val>
          <c:smooth val="0"/>
          <c:extLst>
            <c:ext xmlns:c16="http://schemas.microsoft.com/office/drawing/2014/chart" uri="{C3380CC4-5D6E-409C-BE32-E72D297353CC}">
              <c16:uniqueId val="{00000000-F0F0-4FBC-B02E-8D9A34B7B80A}"/>
            </c:ext>
          </c:extLst>
        </c:ser>
        <c:dLbls>
          <c:showLegendKey val="0"/>
          <c:showVal val="0"/>
          <c:showCatName val="0"/>
          <c:showSerName val="0"/>
          <c:showPercent val="0"/>
          <c:showBubbleSize val="0"/>
        </c:dLbls>
        <c:smooth val="0"/>
        <c:axId val="735993279"/>
        <c:axId val="735989919"/>
      </c:lineChart>
      <c:catAx>
        <c:axId val="7359932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5989919"/>
        <c:crosses val="autoZero"/>
        <c:auto val="1"/>
        <c:lblAlgn val="ctr"/>
        <c:lblOffset val="100"/>
        <c:noMultiLvlLbl val="0"/>
      </c:catAx>
      <c:valAx>
        <c:axId val="73598991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3599327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9/9/2024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23437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9/9/2024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0465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9/9/2024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2783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9/9/2024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88359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9/9/2024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63925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9/9/2024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6854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9/9/2024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3393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9/9/2024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7118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9/9/2024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161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9/9/2024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6030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FDF0794-1B86-42B2-B8C7-F60123E638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726" cy="68589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panose="020F0502020204030204"/>
              <a:ea typeface="+mn-ea"/>
              <a:cs typeface="+mn-cs"/>
            </a:endParaRPr>
          </a:p>
        </p:txBody>
      </p:sp>
      <p:sp>
        <p:nvSpPr>
          <p:cNvPr id="35" name="Rectangle 34">
            <a:extLst>
              <a:ext uri="{FF2B5EF4-FFF2-40B4-BE49-F238E27FC236}">
                <a16:creationId xmlns:a16="http://schemas.microsoft.com/office/drawing/2014/main" id="{C5373426-E26E-431D-959C-5DB96C0B62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12607" y="1238442"/>
            <a:ext cx="3635926" cy="4355751"/>
          </a:xfrm>
          <a:prstGeom prst="rect">
            <a:avLst/>
          </a:pr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8123416" y="1475234"/>
            <a:ext cx="3214307" cy="2901694"/>
          </a:xfrm>
        </p:spPr>
        <p:txBody>
          <a:bodyPr anchor="b">
            <a:normAutofit/>
          </a:bodyPr>
          <a:lstStyle/>
          <a:p>
            <a:endParaRPr lang="en-US" sz="4400" dirty="0">
              <a:solidFill>
                <a:schemeClr val="tx1"/>
              </a:solidFill>
            </a:endParaRPr>
          </a:p>
        </p:txBody>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8127750" y="4608576"/>
            <a:ext cx="3205640" cy="774186"/>
          </a:xfrm>
        </p:spPr>
        <p:txBody>
          <a:bodyPr anchor="t">
            <a:normAutofit/>
          </a:bodyPr>
          <a:lstStyle/>
          <a:p>
            <a:pPr>
              <a:lnSpc>
                <a:spcPct val="100000"/>
              </a:lnSpc>
            </a:pPr>
            <a:endParaRPr lang="en-US" sz="1600" dirty="0"/>
          </a:p>
        </p:txBody>
      </p:sp>
      <p:cxnSp>
        <p:nvCxnSpPr>
          <p:cNvPr id="37" name="Straight Connector 36">
            <a:extLst>
              <a:ext uri="{FF2B5EF4-FFF2-40B4-BE49-F238E27FC236}">
                <a16:creationId xmlns:a16="http://schemas.microsoft.com/office/drawing/2014/main" id="{96D07482-83A3-4451-943C-B4696108295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76090" y="4508519"/>
            <a:ext cx="310896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9" name="Rectangle 38">
            <a:extLst>
              <a:ext uri="{FF2B5EF4-FFF2-40B4-BE49-F238E27FC236}">
                <a16:creationId xmlns:a16="http://schemas.microsoft.com/office/drawing/2014/main" id="{EDC90921-9082-491B-940E-827D679F34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6" name="Picture 5">
            <a:extLst>
              <a:ext uri="{FF2B5EF4-FFF2-40B4-BE49-F238E27FC236}">
                <a16:creationId xmlns:a16="http://schemas.microsoft.com/office/drawing/2014/main" id="{2035B9B1-3F2B-A311-7BFF-1A777B940DEF}"/>
              </a:ext>
            </a:extLst>
          </p:cNvPr>
          <p:cNvPicPr>
            <a:picLocks noChangeAspect="1"/>
          </p:cNvPicPr>
          <p:nvPr/>
        </p:nvPicPr>
        <p:blipFill>
          <a:blip r:embed="rId3"/>
          <a:stretch>
            <a:fillRect/>
          </a:stretch>
        </p:blipFill>
        <p:spPr>
          <a:xfrm>
            <a:off x="-3272" y="-757238"/>
            <a:ext cx="12195272" cy="8755784"/>
          </a:xfrm>
          <a:prstGeom prst="rect">
            <a:avLst/>
          </a:prstGeom>
        </p:spPr>
      </p:pic>
      <p:sp>
        <p:nvSpPr>
          <p:cNvPr id="7" name="TextBox 6">
            <a:extLst>
              <a:ext uri="{FF2B5EF4-FFF2-40B4-BE49-F238E27FC236}">
                <a16:creationId xmlns:a16="http://schemas.microsoft.com/office/drawing/2014/main" id="{2BBB4CAA-CC72-C61F-D231-691BA0D1D59C}"/>
              </a:ext>
            </a:extLst>
          </p:cNvPr>
          <p:cNvSpPr txBox="1"/>
          <p:nvPr/>
        </p:nvSpPr>
        <p:spPr>
          <a:xfrm>
            <a:off x="209550" y="2926081"/>
            <a:ext cx="6543675" cy="1292662"/>
          </a:xfrm>
          <a:prstGeom prst="rect">
            <a:avLst/>
          </a:prstGeom>
          <a:noFill/>
        </p:spPr>
        <p:txBody>
          <a:bodyPr wrap="square" rtlCol="0">
            <a:spAutoFit/>
          </a:bodyPr>
          <a:lstStyle/>
          <a:p>
            <a:r>
              <a:rPr lang="ro-RO" sz="2400" b="1" dirty="0">
                <a:solidFill>
                  <a:schemeClr val="bg1"/>
                </a:solidFill>
                <a:latin typeface="Bookman Old Style" panose="02050604050505020204" pitchFamily="18" charset="0"/>
              </a:rPr>
              <a:t>Fondurile verzi de investiții</a:t>
            </a:r>
          </a:p>
          <a:p>
            <a:endParaRPr lang="ro-RO" b="1" dirty="0">
              <a:solidFill>
                <a:schemeClr val="bg1"/>
              </a:solidFill>
              <a:latin typeface="Bookman Old Style" panose="02050604050505020204" pitchFamily="18" charset="0"/>
            </a:endParaRPr>
          </a:p>
          <a:p>
            <a:r>
              <a:rPr lang="ro-RO" b="1" dirty="0">
                <a:solidFill>
                  <a:schemeClr val="bg1"/>
                </a:solidFill>
                <a:latin typeface="Bookman Old Style" panose="02050604050505020204" pitchFamily="18" charset="0"/>
              </a:rPr>
              <a:t>Cosmin Păunescu, Șef Serviciu Supraveghere Prudențială, ASF</a:t>
            </a:r>
            <a:endParaRPr lang="en-US" b="1" dirty="0">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19314396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r>
              <a:rPr lang="ro-RO" sz="2800" b="1" dirty="0"/>
              <a:t>Structura pieței fondurilor pe tipuri de clienți (EFAMA)</a:t>
            </a:r>
            <a:endParaRPr lang="en-US" sz="2800" b="1" dirty="0"/>
          </a:p>
        </p:txBody>
      </p:sp>
      <p:pic>
        <p:nvPicPr>
          <p:cNvPr id="5" name="Content Placeholder 4">
            <a:extLst>
              <a:ext uri="{FF2B5EF4-FFF2-40B4-BE49-F238E27FC236}">
                <a16:creationId xmlns:a16="http://schemas.microsoft.com/office/drawing/2014/main" id="{9D5FDDEA-5B2F-6C2D-F2C0-5DE684C9BB0B}"/>
              </a:ext>
            </a:extLst>
          </p:cNvPr>
          <p:cNvPicPr>
            <a:picLocks noGrp="1" noChangeAspect="1"/>
          </p:cNvPicPr>
          <p:nvPr>
            <p:ph idx="1"/>
          </p:nvPr>
        </p:nvPicPr>
        <p:blipFill>
          <a:blip r:embed="rId2"/>
          <a:stretch>
            <a:fillRect/>
          </a:stretch>
        </p:blipFill>
        <p:spPr>
          <a:xfrm>
            <a:off x="2559255" y="2240181"/>
            <a:ext cx="7073490" cy="3076574"/>
          </a:xfrm>
        </p:spPr>
      </p:pic>
    </p:spTree>
    <p:extLst>
      <p:ext uri="{BB962C8B-B14F-4D97-AF65-F5344CB8AC3E}">
        <p14:creationId xmlns:p14="http://schemas.microsoft.com/office/powerpoint/2010/main" val="2912849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A959-C03B-EC4A-9B8D-99660DD44EAC}"/>
              </a:ext>
            </a:extLst>
          </p:cNvPr>
          <p:cNvSpPr>
            <a:spLocks noGrp="1"/>
          </p:cNvSpPr>
          <p:nvPr>
            <p:ph type="title"/>
          </p:nvPr>
        </p:nvSpPr>
        <p:spPr/>
        <p:txBody>
          <a:bodyPr>
            <a:normAutofit/>
          </a:bodyPr>
          <a:lstStyle/>
          <a:p>
            <a:r>
              <a:rPr lang="en-US" sz="2800" b="1" dirty="0" err="1"/>
              <a:t>Structura</a:t>
            </a:r>
            <a:r>
              <a:rPr lang="en-US" sz="2800" b="1" dirty="0"/>
              <a:t> pie</a:t>
            </a:r>
            <a:r>
              <a:rPr lang="ro-RO" sz="2800" b="1" dirty="0"/>
              <a:t>ței europene a fondurilor verzi (EFAMA)</a:t>
            </a:r>
            <a:endParaRPr lang="en-US" sz="2800" b="1" dirty="0"/>
          </a:p>
        </p:txBody>
      </p:sp>
      <p:pic>
        <p:nvPicPr>
          <p:cNvPr id="9" name="Content Placeholder 8">
            <a:extLst>
              <a:ext uri="{FF2B5EF4-FFF2-40B4-BE49-F238E27FC236}">
                <a16:creationId xmlns:a16="http://schemas.microsoft.com/office/drawing/2014/main" id="{6BCE5CAD-CDF4-787B-E794-CD17FB549DCD}"/>
              </a:ext>
            </a:extLst>
          </p:cNvPr>
          <p:cNvPicPr>
            <a:picLocks noGrp="1" noChangeAspect="1"/>
          </p:cNvPicPr>
          <p:nvPr>
            <p:ph idx="1"/>
          </p:nvPr>
        </p:nvPicPr>
        <p:blipFill>
          <a:blip r:embed="rId2"/>
          <a:stretch>
            <a:fillRect/>
          </a:stretch>
        </p:blipFill>
        <p:spPr>
          <a:xfrm>
            <a:off x="2117125" y="2285680"/>
            <a:ext cx="7550749" cy="3063202"/>
          </a:xfrm>
        </p:spPr>
      </p:pic>
    </p:spTree>
    <p:extLst>
      <p:ext uri="{BB962C8B-B14F-4D97-AF65-F5344CB8AC3E}">
        <p14:creationId xmlns:p14="http://schemas.microsoft.com/office/powerpoint/2010/main" val="3666509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A959-C03B-EC4A-9B8D-99660DD44EAC}"/>
              </a:ext>
            </a:extLst>
          </p:cNvPr>
          <p:cNvSpPr>
            <a:spLocks noGrp="1"/>
          </p:cNvSpPr>
          <p:nvPr>
            <p:ph type="title"/>
          </p:nvPr>
        </p:nvSpPr>
        <p:spPr/>
        <p:txBody>
          <a:bodyPr>
            <a:normAutofit/>
          </a:bodyPr>
          <a:lstStyle/>
          <a:p>
            <a:r>
              <a:rPr lang="ro-RO" sz="2800" b="1" dirty="0"/>
              <a:t>Dimensiunea pieței locale</a:t>
            </a:r>
            <a:endParaRPr lang="en-US" sz="2800" b="1" dirty="0"/>
          </a:p>
        </p:txBody>
      </p:sp>
      <p:sp>
        <p:nvSpPr>
          <p:cNvPr id="4" name="Content Placeholder 3">
            <a:extLst>
              <a:ext uri="{FF2B5EF4-FFF2-40B4-BE49-F238E27FC236}">
                <a16:creationId xmlns:a16="http://schemas.microsoft.com/office/drawing/2014/main" id="{926A1BC1-BCA3-990D-6D41-BCB3782CC9AB}"/>
              </a:ext>
            </a:extLst>
          </p:cNvPr>
          <p:cNvSpPr>
            <a:spLocks noGrp="1"/>
          </p:cNvSpPr>
          <p:nvPr>
            <p:ph idx="1"/>
          </p:nvPr>
        </p:nvSpPr>
        <p:spPr/>
        <p:txBody>
          <a:bodyPr/>
          <a:lstStyle/>
          <a:p>
            <a:r>
              <a:rPr lang="ro-RO" dirty="0"/>
              <a:t>7 OPCVM de articol 8</a:t>
            </a:r>
          </a:p>
          <a:p>
            <a:r>
              <a:rPr lang="ro-RO" dirty="0"/>
              <a:t>Active totale 729,623,702 lei</a:t>
            </a:r>
          </a:p>
          <a:p>
            <a:r>
              <a:rPr lang="ro-RO"/>
              <a:t>Cota de piață 3,44%</a:t>
            </a:r>
            <a:endParaRPr lang="en-US"/>
          </a:p>
        </p:txBody>
      </p:sp>
    </p:spTree>
    <p:extLst>
      <p:ext uri="{BB962C8B-B14F-4D97-AF65-F5344CB8AC3E}">
        <p14:creationId xmlns:p14="http://schemas.microsoft.com/office/powerpoint/2010/main" val="2424633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48466-A933-26B3-E1C2-4CE635EBF669}"/>
              </a:ext>
            </a:extLst>
          </p:cNvPr>
          <p:cNvSpPr>
            <a:spLocks noGrp="1"/>
          </p:cNvSpPr>
          <p:nvPr>
            <p:ph type="title"/>
          </p:nvPr>
        </p:nvSpPr>
        <p:spPr/>
        <p:txBody>
          <a:bodyPr>
            <a:normAutofit/>
          </a:bodyPr>
          <a:lstStyle/>
          <a:p>
            <a:r>
              <a:rPr lang="ro-RO" sz="2800" b="1" dirty="0"/>
              <a:t>Schimbări climatice și energia curată - România</a:t>
            </a:r>
            <a:endParaRPr lang="en-US" sz="2800" b="1" dirty="0"/>
          </a:p>
        </p:txBody>
      </p:sp>
      <p:graphicFrame>
        <p:nvGraphicFramePr>
          <p:cNvPr id="4" name="Content Placeholder 3">
            <a:extLst>
              <a:ext uri="{FF2B5EF4-FFF2-40B4-BE49-F238E27FC236}">
                <a16:creationId xmlns:a16="http://schemas.microsoft.com/office/drawing/2014/main" id="{CFB89515-7AED-F81A-87C8-A306FB7FF4E3}"/>
              </a:ext>
            </a:extLst>
          </p:cNvPr>
          <p:cNvGraphicFramePr>
            <a:graphicFrameLocks noGrp="1"/>
          </p:cNvGraphicFramePr>
          <p:nvPr>
            <p:ph idx="1"/>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29528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752DE-CE80-D663-ADA8-90C2831736DF}"/>
              </a:ext>
            </a:extLst>
          </p:cNvPr>
          <p:cNvSpPr>
            <a:spLocks noGrp="1"/>
          </p:cNvSpPr>
          <p:nvPr>
            <p:ph type="title"/>
          </p:nvPr>
        </p:nvSpPr>
        <p:spPr/>
        <p:txBody>
          <a:bodyPr/>
          <a:lstStyle/>
          <a:p>
            <a:r>
              <a:rPr kumimoji="0" lang="ro-RO" sz="2800" b="1" i="0" u="none" strike="noStrike" kern="1200" cap="none" spc="-50" normalizeH="0" baseline="0" noProof="0" dirty="0">
                <a:ln>
                  <a:noFill/>
                </a:ln>
                <a:solidFill>
                  <a:prstClr val="black">
                    <a:lumMod val="75000"/>
                    <a:lumOff val="25000"/>
                  </a:prstClr>
                </a:solidFill>
                <a:effectLst/>
                <a:uLnTx/>
                <a:uFillTx/>
                <a:latin typeface="Bookman Old Style" panose="020F0302020204030204"/>
                <a:ea typeface="+mj-ea"/>
                <a:cs typeface="+mj-cs"/>
              </a:rPr>
              <a:t>Schimbări climatice și energia curată - România</a:t>
            </a:r>
            <a:endParaRPr lang="en-US" dirty="0"/>
          </a:p>
        </p:txBody>
      </p:sp>
      <p:graphicFrame>
        <p:nvGraphicFramePr>
          <p:cNvPr id="4" name="Content Placeholder 3">
            <a:extLst>
              <a:ext uri="{FF2B5EF4-FFF2-40B4-BE49-F238E27FC236}">
                <a16:creationId xmlns:a16="http://schemas.microsoft.com/office/drawing/2014/main" id="{ECD0BDAE-DB26-BAB3-1FAD-D5041AAAF820}"/>
              </a:ext>
            </a:extLst>
          </p:cNvPr>
          <p:cNvGraphicFramePr>
            <a:graphicFrameLocks noGrp="1"/>
          </p:cNvGraphicFramePr>
          <p:nvPr>
            <p:ph idx="1"/>
            <p:extLst>
              <p:ext uri="{D42A27DB-BD31-4B8C-83A1-F6EECF244321}">
                <p14:modId xmlns:p14="http://schemas.microsoft.com/office/powerpoint/2010/main" val="2143413799"/>
              </p:ext>
            </p:extLst>
          </p:nvPr>
        </p:nvGraphicFramePr>
        <p:xfrm>
          <a:off x="1096963" y="1943100"/>
          <a:ext cx="10058400" cy="39258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78421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8A959-C03B-EC4A-9B8D-99660DD44EAC}"/>
              </a:ext>
            </a:extLst>
          </p:cNvPr>
          <p:cNvSpPr>
            <a:spLocks noGrp="1"/>
          </p:cNvSpPr>
          <p:nvPr>
            <p:ph type="title"/>
          </p:nvPr>
        </p:nvSpPr>
        <p:spPr/>
        <p:txBody>
          <a:bodyPr>
            <a:normAutofit/>
          </a:bodyPr>
          <a:lstStyle/>
          <a:p>
            <a:r>
              <a:rPr lang="ro-RO" sz="2800" b="1" dirty="0"/>
              <a:t>Schimbări climatice și energia curată - România</a:t>
            </a:r>
            <a:endParaRPr lang="en-US" sz="2800" b="1" dirty="0"/>
          </a:p>
        </p:txBody>
      </p:sp>
      <p:graphicFrame>
        <p:nvGraphicFramePr>
          <p:cNvPr id="5" name="Content Placeholder 4">
            <a:extLst>
              <a:ext uri="{FF2B5EF4-FFF2-40B4-BE49-F238E27FC236}">
                <a16:creationId xmlns:a16="http://schemas.microsoft.com/office/drawing/2014/main" id="{540539DB-34CB-A549-8C74-72E76372BE06}"/>
              </a:ext>
            </a:extLst>
          </p:cNvPr>
          <p:cNvGraphicFramePr>
            <a:graphicFrameLocks noGrp="1"/>
          </p:cNvGraphicFramePr>
          <p:nvPr>
            <p:ph idx="1"/>
            <p:extLst>
              <p:ext uri="{D42A27DB-BD31-4B8C-83A1-F6EECF244321}">
                <p14:modId xmlns:p14="http://schemas.microsoft.com/office/powerpoint/2010/main" val="2195256836"/>
              </p:ext>
            </p:extLst>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7756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5D5C5-E291-21EB-06E5-7432AA26ED63}"/>
              </a:ext>
            </a:extLst>
          </p:cNvPr>
          <p:cNvSpPr>
            <a:spLocks noGrp="1"/>
          </p:cNvSpPr>
          <p:nvPr>
            <p:ph type="title"/>
          </p:nvPr>
        </p:nvSpPr>
        <p:spPr/>
        <p:txBody>
          <a:bodyPr/>
          <a:lstStyle/>
          <a:p>
            <a:r>
              <a:rPr kumimoji="0" lang="ro-RO" sz="2800" b="1" i="0" u="none" strike="noStrike" kern="1200" cap="none" spc="-50" normalizeH="0" baseline="0" noProof="0" dirty="0">
                <a:ln>
                  <a:noFill/>
                </a:ln>
                <a:solidFill>
                  <a:prstClr val="black">
                    <a:lumMod val="75000"/>
                    <a:lumOff val="25000"/>
                  </a:prstClr>
                </a:solidFill>
                <a:effectLst/>
                <a:uLnTx/>
                <a:uFillTx/>
                <a:latin typeface="Bookman Old Style" panose="020F0302020204030204"/>
                <a:ea typeface="+mj-ea"/>
                <a:cs typeface="+mj-cs"/>
              </a:rPr>
              <a:t>Schimbări climatice și energia curată - România</a:t>
            </a:r>
            <a:endParaRPr lang="en-US" dirty="0"/>
          </a:p>
        </p:txBody>
      </p:sp>
      <p:graphicFrame>
        <p:nvGraphicFramePr>
          <p:cNvPr id="4" name="Content Placeholder 3">
            <a:extLst>
              <a:ext uri="{FF2B5EF4-FFF2-40B4-BE49-F238E27FC236}">
                <a16:creationId xmlns:a16="http://schemas.microsoft.com/office/drawing/2014/main" id="{85B4787B-F459-8B0B-96E6-C714B55DD6C0}"/>
              </a:ext>
            </a:extLst>
          </p:cNvPr>
          <p:cNvGraphicFramePr>
            <a:graphicFrameLocks noGrp="1"/>
          </p:cNvGraphicFramePr>
          <p:nvPr>
            <p:ph idx="1"/>
          </p:nvPr>
        </p:nvGraphicFramePr>
        <p:xfrm>
          <a:off x="1096963" y="2108200"/>
          <a:ext cx="10058400" cy="37607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09399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5D5C5-E291-21EB-06E5-7432AA26ED63}"/>
              </a:ext>
            </a:extLst>
          </p:cNvPr>
          <p:cNvSpPr>
            <a:spLocks noGrp="1"/>
          </p:cNvSpPr>
          <p:nvPr>
            <p:ph type="title"/>
          </p:nvPr>
        </p:nvSpPr>
        <p:spPr/>
        <p:txBody>
          <a:bodyPr/>
          <a:lstStyle/>
          <a:p>
            <a:endParaRPr lang="en-US" dirty="0"/>
          </a:p>
        </p:txBody>
      </p:sp>
      <p:sp>
        <p:nvSpPr>
          <p:cNvPr id="5" name="Content Placeholder 4">
            <a:extLst>
              <a:ext uri="{FF2B5EF4-FFF2-40B4-BE49-F238E27FC236}">
                <a16:creationId xmlns:a16="http://schemas.microsoft.com/office/drawing/2014/main" id="{8E62F4A0-BB85-0EAE-370B-7D9AFC4D71F8}"/>
              </a:ext>
            </a:extLst>
          </p:cNvPr>
          <p:cNvSpPr>
            <a:spLocks noGrp="1"/>
          </p:cNvSpPr>
          <p:nvPr>
            <p:ph idx="1"/>
          </p:nvPr>
        </p:nvSpPr>
        <p:spPr/>
        <p:txBody>
          <a:bodyPr>
            <a:normAutofit/>
          </a:bodyPr>
          <a:lstStyle/>
          <a:p>
            <a:endParaRPr lang="ro-RO" sz="5400" dirty="0">
              <a:latin typeface="Bookman Old Style" panose="02050604050505020204" pitchFamily="18" charset="0"/>
            </a:endParaRPr>
          </a:p>
          <a:p>
            <a:pPr marL="0" indent="0">
              <a:buNone/>
            </a:pPr>
            <a:r>
              <a:rPr lang="ro-RO" sz="5400" dirty="0">
                <a:latin typeface="Bookman Old Style" panose="02050604050505020204" pitchFamily="18" charset="0"/>
              </a:rPr>
              <a:t>			Vă mulțumesc!</a:t>
            </a:r>
            <a:endParaRPr lang="en-US" sz="5400" dirty="0">
              <a:latin typeface="Bookman Old Style" panose="02050604050505020204" pitchFamily="18" charset="0"/>
            </a:endParaRPr>
          </a:p>
        </p:txBody>
      </p:sp>
    </p:spTree>
    <p:extLst>
      <p:ext uri="{BB962C8B-B14F-4D97-AF65-F5344CB8AC3E}">
        <p14:creationId xmlns:p14="http://schemas.microsoft.com/office/powerpoint/2010/main" val="300476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a:xfrm>
            <a:off x="1097280" y="400903"/>
            <a:ext cx="10058400" cy="1450757"/>
          </a:xfrm>
        </p:spPr>
        <p:txBody>
          <a:bodyPr>
            <a:normAutofit/>
          </a:bodyPr>
          <a:lstStyle/>
          <a:p>
            <a:pPr marL="0" indent="0">
              <a:buNone/>
            </a:pPr>
            <a:r>
              <a:rPr lang="ro-RO" sz="2800" b="1" dirty="0"/>
              <a:t>Tipuri de investiții verzi</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85000" lnSpcReduction="20000"/>
          </a:bodyPr>
          <a:lstStyle/>
          <a:p>
            <a:pPr>
              <a:buFont typeface="Wingdings" panose="05000000000000000000" pitchFamily="2" charset="2"/>
              <a:buChar char="Ø"/>
            </a:pPr>
            <a:r>
              <a:rPr lang="ro-RO" sz="2000" dirty="0"/>
              <a:t>acțiunile listate;</a:t>
            </a:r>
          </a:p>
          <a:p>
            <a:pPr>
              <a:buFont typeface="Wingdings" panose="05000000000000000000" pitchFamily="2" charset="2"/>
              <a:buChar char="Ø"/>
            </a:pPr>
            <a:r>
              <a:rPr lang="ro-RO" sz="2000" dirty="0"/>
              <a:t>fondurile de investiții;</a:t>
            </a:r>
          </a:p>
          <a:p>
            <a:pPr>
              <a:buFont typeface="Wingdings" panose="05000000000000000000" pitchFamily="2" charset="2"/>
              <a:buChar char="Ø"/>
            </a:pPr>
            <a:r>
              <a:rPr lang="ro-RO" sz="2000" dirty="0"/>
              <a:t>private equity;</a:t>
            </a:r>
          </a:p>
          <a:p>
            <a:pPr>
              <a:buFont typeface="Wingdings" panose="05000000000000000000" pitchFamily="2" charset="2"/>
              <a:buChar char="Ø"/>
            </a:pPr>
            <a:r>
              <a:rPr lang="ro-RO" sz="2000" dirty="0"/>
              <a:t>private debt;</a:t>
            </a:r>
          </a:p>
          <a:p>
            <a:pPr>
              <a:buFont typeface="Wingdings" panose="05000000000000000000" pitchFamily="2" charset="2"/>
              <a:buChar char="Ø"/>
            </a:pPr>
            <a:r>
              <a:rPr lang="ro-RO" sz="2000" dirty="0"/>
              <a:t>green bonds;</a:t>
            </a:r>
          </a:p>
          <a:p>
            <a:pPr>
              <a:buFont typeface="Wingdings" panose="05000000000000000000" pitchFamily="2" charset="2"/>
              <a:buChar char="Ø"/>
            </a:pPr>
            <a:r>
              <a:rPr lang="ro-RO" sz="2000" dirty="0"/>
              <a:t>sustainability-linked bonds;</a:t>
            </a:r>
          </a:p>
          <a:p>
            <a:pPr>
              <a:buFont typeface="Wingdings" panose="05000000000000000000" pitchFamily="2" charset="2"/>
              <a:buChar char="Ø"/>
            </a:pPr>
            <a:r>
              <a:rPr lang="ro-RO" sz="2000" dirty="0"/>
              <a:t>titluri de stat;</a:t>
            </a:r>
          </a:p>
          <a:p>
            <a:pPr>
              <a:buFont typeface="Wingdings" panose="05000000000000000000" pitchFamily="2" charset="2"/>
              <a:buChar char="Ø"/>
            </a:pPr>
            <a:r>
              <a:rPr lang="ro-RO" sz="2000"/>
              <a:t>real </a:t>
            </a:r>
            <a:r>
              <a:rPr lang="ro-RO" sz="2000" dirty="0"/>
              <a:t>estate;</a:t>
            </a:r>
          </a:p>
          <a:p>
            <a:pPr>
              <a:buFont typeface="Wingdings" panose="05000000000000000000" pitchFamily="2" charset="2"/>
              <a:buChar char="Ø"/>
            </a:pPr>
            <a:r>
              <a:rPr lang="ro-RO" sz="2000" dirty="0"/>
              <a:t>piața de carbon.</a:t>
            </a:r>
          </a:p>
          <a:p>
            <a:pPr>
              <a:buFont typeface="Wingdings" panose="05000000000000000000" pitchFamily="2" charset="2"/>
              <a:buChar char="Ø"/>
            </a:pPr>
            <a:endParaRPr lang="ro-RO" sz="2000" dirty="0"/>
          </a:p>
          <a:p>
            <a:pPr>
              <a:buFontTx/>
              <a:buChar char="-"/>
            </a:pPr>
            <a:endParaRPr lang="ro-RO" sz="2000" dirty="0"/>
          </a:p>
          <a:p>
            <a:endParaRPr lang="en-US" dirty="0"/>
          </a:p>
        </p:txBody>
      </p:sp>
    </p:spTree>
    <p:extLst>
      <p:ext uri="{BB962C8B-B14F-4D97-AF65-F5344CB8AC3E}">
        <p14:creationId xmlns:p14="http://schemas.microsoft.com/office/powerpoint/2010/main" val="3631189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85000" lnSpcReduction="20000"/>
          </a:bodyPr>
          <a:lstStyle/>
          <a:p>
            <a:pPr marL="0" indent="0">
              <a:buNone/>
            </a:pPr>
            <a:r>
              <a:rPr lang="ro-RO" sz="2000" dirty="0"/>
              <a:t>Stabilește pentru participanții la piața financiară și consultanții financiari norme armonizate privind transparența în legătură cu integrarea riscurilor legate de durabilitate și luarea în considerare a efectelor negative asupra durabilității în cadrul activităților lor și privind furnizarea informațiilor privind durabilitatea în ceea ce privește produsele financiare.</a:t>
            </a:r>
          </a:p>
          <a:p>
            <a:pPr marL="0" indent="0">
              <a:buNone/>
            </a:pPr>
            <a:r>
              <a:rPr lang="ro-RO" sz="2000" dirty="0"/>
              <a:t>Participanții la piața financiară:</a:t>
            </a:r>
          </a:p>
          <a:p>
            <a:pPr>
              <a:buFontTx/>
              <a:buChar char="-"/>
            </a:pPr>
            <a:r>
              <a:rPr lang="ro-RO" sz="2000" dirty="0"/>
              <a:t>administratorii de OPCVM/FIA;</a:t>
            </a:r>
          </a:p>
          <a:p>
            <a:pPr>
              <a:buFontTx/>
              <a:buChar char="-"/>
            </a:pPr>
            <a:r>
              <a:rPr lang="ro-RO" sz="2000" dirty="0"/>
              <a:t>societățile de asigurare care pun la dispoziție produse de investiții bazate pe asigurări;</a:t>
            </a:r>
          </a:p>
          <a:p>
            <a:pPr>
              <a:buFontTx/>
              <a:buChar char="-"/>
            </a:pPr>
            <a:r>
              <a:rPr lang="ro-RO" sz="2000" dirty="0"/>
              <a:t>firmele de investiții care oferă servicii de administrare de portofolii;</a:t>
            </a:r>
          </a:p>
          <a:p>
            <a:pPr>
              <a:buFontTx/>
              <a:buChar char="-"/>
            </a:pPr>
            <a:r>
              <a:rPr lang="ro-RO" sz="2000" dirty="0"/>
              <a:t>creatorii și furnizorii de pensii;</a:t>
            </a:r>
          </a:p>
          <a:p>
            <a:pPr>
              <a:buFontTx/>
              <a:buChar char="-"/>
            </a:pPr>
            <a:r>
              <a:rPr lang="ro-RO" sz="2000" dirty="0"/>
              <a:t>instituțiile de credit care oferă servicii de administrare de portofolii.</a:t>
            </a:r>
          </a:p>
          <a:p>
            <a:endParaRPr lang="en-US" dirty="0"/>
          </a:p>
        </p:txBody>
      </p:sp>
    </p:spTree>
    <p:extLst>
      <p:ext uri="{BB962C8B-B14F-4D97-AF65-F5344CB8AC3E}">
        <p14:creationId xmlns:p14="http://schemas.microsoft.com/office/powerpoint/2010/main" val="352961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85000" lnSpcReduction="20000"/>
          </a:bodyPr>
          <a:lstStyle/>
          <a:p>
            <a:pPr>
              <a:buFontTx/>
              <a:buChar char="-"/>
            </a:pPr>
            <a:r>
              <a:rPr lang="ro-RO" sz="2000" dirty="0"/>
              <a:t>„investiţie durabilă” înseamnă o investiţie într-o activitate economică care contribuie la un obiectiv de mediu, măsurat spre exemplu prin indicatori-cheie în materie de utilizare eficientă a resurselor privind utilizarea energiei, a energiei din surse regenerabile, a materiilor prime, a apei și a terenurilor, în materie de producţie de deșeuri și emisiile de gaze cu efect de seră, precum și în ce privește efectele asupra biodiversităţii și asupra economiei circulare, sau o investiţie într-o activitate economică ce contribuie la un obiectiv social, în special o investiţie care contribuie la combaterea inegalităţii sau care promovează coeziunea socială, integrarea socială și raporturile de muncă sau investiţii în capital uman sau în comunităţi dezavantajate din punct de vedere economic sau social, cu condiţia ca astfel de investiţii să nu prejudicieze în mod semnificativ niciunul dintre aceste obiective și ca societăţile în care s-a investit să urmeze practici de bună guvernanţă, în special în ceea ce privește structuri de gestionare solide, raporturile cu forţa de muncă, remuneraţia  </a:t>
            </a:r>
            <a:r>
              <a:rPr lang="it-IT" sz="2000" dirty="0"/>
              <a:t>personalului relevant și conformitatea cu obligaţiile fiscale;</a:t>
            </a:r>
            <a:endParaRPr lang="ro-RO" sz="2000" dirty="0"/>
          </a:p>
          <a:p>
            <a:pPr>
              <a:buFontTx/>
              <a:buChar char="-"/>
            </a:pPr>
            <a:r>
              <a:rPr lang="ro-RO" sz="2000" dirty="0"/>
              <a:t>„risc legat de durabilitate” înseamnă un eveniment sau o condiţie de mediu, socială sau de guvernanţă care, în cazul în care se produce, ar putea cauza un efect negativ semnificativ, efectiv sau potenţial, asupra valorii investiţiei;</a:t>
            </a:r>
          </a:p>
          <a:p>
            <a:endParaRPr lang="en-US" dirty="0"/>
          </a:p>
        </p:txBody>
      </p:sp>
    </p:spTree>
    <p:extLst>
      <p:ext uri="{BB962C8B-B14F-4D97-AF65-F5344CB8AC3E}">
        <p14:creationId xmlns:p14="http://schemas.microsoft.com/office/powerpoint/2010/main" val="38080966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77500" lnSpcReduction="20000"/>
          </a:bodyPr>
          <a:lstStyle/>
          <a:p>
            <a:pPr>
              <a:buFontTx/>
              <a:buChar char="-"/>
            </a:pPr>
            <a:r>
              <a:rPr lang="ro-RO" sz="2000" dirty="0"/>
              <a:t>Cerințe de transparență la nivel de firmă</a:t>
            </a:r>
          </a:p>
          <a:p>
            <a:pPr>
              <a:buFontTx/>
              <a:buChar char="-"/>
            </a:pPr>
            <a:r>
              <a:rPr lang="ro-RO" sz="2000" dirty="0"/>
              <a:t>Participanţii și consultanții la piaţa financiară publică pe site-urile lor internet informaţii despre politicile privind integrarea riscurilor legate de durabilitate în procesele lor de luare a deciziilor privind investiţiile.</a:t>
            </a:r>
          </a:p>
          <a:p>
            <a:pPr>
              <a:buFontTx/>
              <a:buChar char="-"/>
            </a:pPr>
            <a:r>
              <a:rPr lang="ro-RO" sz="2000" dirty="0"/>
              <a:t>Participanţii la piaţa financiară publică și menţin pe site-urile lor internet:</a:t>
            </a:r>
          </a:p>
          <a:p>
            <a:pPr>
              <a:buFontTx/>
              <a:buChar char="-"/>
            </a:pPr>
            <a:r>
              <a:rPr lang="ro-RO" sz="2000" dirty="0"/>
              <a:t>(a) atunci când iau în considerare principalele efecte negative ale deciziilor de investiţii asupra factorilor de durabilitate, o declaraţie privind politicile de diligenţă cu privire la aceste efecte negative principale, ţinând seama în mod corespunzător de dimensiunea, natura și amploarea activităţilor lor, precum și de tipurile de produse financiare pe care le pun la dispoziţie; sau</a:t>
            </a:r>
          </a:p>
          <a:p>
            <a:pPr>
              <a:buFontTx/>
              <a:buChar char="-"/>
            </a:pPr>
            <a:r>
              <a:rPr lang="ro-RO" sz="2000" dirty="0"/>
              <a:t>(b) atunci când nu iau în considerare efectele negative ale deciziilor de investiţii asupra factorilor de durabilitate, motivele clare pentru care nu fac acest lucru inclusiv, după caz, informaţii referitoare la intenţia și la momentul când vor lua în considerare astfel de efecte negative.</a:t>
            </a:r>
          </a:p>
          <a:p>
            <a:pPr>
              <a:buFontTx/>
              <a:buChar char="-"/>
            </a:pPr>
            <a:r>
              <a:rPr lang="ro-RO" sz="2000" dirty="0"/>
              <a:t>Politicile de diligență sunt obligatorii pentru participanții cu un număr mediu de cel puțin 500 de angajați.</a:t>
            </a:r>
          </a:p>
          <a:p>
            <a:endParaRPr lang="en-US" dirty="0"/>
          </a:p>
        </p:txBody>
      </p:sp>
    </p:spTree>
    <p:extLst>
      <p:ext uri="{BB962C8B-B14F-4D97-AF65-F5344CB8AC3E}">
        <p14:creationId xmlns:p14="http://schemas.microsoft.com/office/powerpoint/2010/main" val="482515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92500" lnSpcReduction="20000"/>
          </a:bodyPr>
          <a:lstStyle/>
          <a:p>
            <a:pPr marL="0" indent="0">
              <a:buNone/>
            </a:pPr>
            <a:r>
              <a:rPr lang="ro-RO" sz="2000" b="1" dirty="0"/>
              <a:t>Cerințe de transparență la nivel de firmă</a:t>
            </a:r>
          </a:p>
          <a:p>
            <a:pPr marL="0" indent="0">
              <a:buNone/>
            </a:pPr>
            <a:r>
              <a:rPr lang="ro-RO" sz="2000" dirty="0"/>
              <a:t>Participanţii la piaţa financiară și consultanţii financiari includ în politicile lor de remunerare informaţii cu privire la modul în care politicile respective sunt compatibile cu integrarea riscurilor legate de durabilitate și publică aceste informaţii pe site-urile lor internet.</a:t>
            </a:r>
          </a:p>
          <a:p>
            <a:pPr marL="0" indent="0">
              <a:buNone/>
            </a:pPr>
            <a:r>
              <a:rPr lang="ro-RO" sz="2000" dirty="0"/>
              <a:t>Participanţii la piaţa financiară includ în informaţiile precontractuale descrieri privind următoarele: </a:t>
            </a:r>
          </a:p>
          <a:p>
            <a:pPr marL="0" indent="0">
              <a:buNone/>
            </a:pPr>
            <a:r>
              <a:rPr lang="ro-RO" sz="2000" dirty="0"/>
              <a:t>(a) modul în care riscurile legate de durabilitate sunt integrate în deciziile lor de investiţii; și</a:t>
            </a:r>
          </a:p>
          <a:p>
            <a:pPr marL="0" indent="0">
              <a:buNone/>
            </a:pPr>
            <a:r>
              <a:rPr lang="ro-RO" sz="2000" dirty="0"/>
              <a:t>(b) rezultatele evaluării privind efectul probabil al riscurilor legate de durabilitate asupra randamentului produselor financiare pe care le pun la dispoziţie.</a:t>
            </a:r>
          </a:p>
          <a:p>
            <a:pPr marL="0" indent="0">
              <a:buNone/>
            </a:pPr>
            <a:r>
              <a:rPr lang="ro-RO" sz="2000" dirty="0"/>
              <a:t>În cazul în care participanţii la piaţa financiară consideră riscurile legate de durabilitate ca nefiind relevante, descrierile menţionate anterior includ o expunere de motive clară și concisă.</a:t>
            </a:r>
          </a:p>
          <a:p>
            <a:endParaRPr lang="en-US" dirty="0"/>
          </a:p>
        </p:txBody>
      </p:sp>
    </p:spTree>
    <p:extLst>
      <p:ext uri="{BB962C8B-B14F-4D97-AF65-F5344CB8AC3E}">
        <p14:creationId xmlns:p14="http://schemas.microsoft.com/office/powerpoint/2010/main" val="29395955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fontScale="85000" lnSpcReduction="20000"/>
          </a:bodyPr>
          <a:lstStyle/>
          <a:p>
            <a:pPr marL="0" indent="0">
              <a:buNone/>
            </a:pPr>
            <a:r>
              <a:rPr lang="ro-RO" sz="2000" b="1" dirty="0"/>
              <a:t>Tipuri de produse</a:t>
            </a:r>
          </a:p>
          <a:p>
            <a:pPr marL="0" indent="0">
              <a:buNone/>
            </a:pPr>
            <a:r>
              <a:rPr lang="ro-RO" sz="2000" dirty="0"/>
              <a:t>a) Produse care nu integrează riscurile legate de durabilitate. În cazul în care administratorii consideră riscurile legate de durabilitate ca nefiind relevante, prospectul va include o expunere de motive clară și concisă (art. 6 SFDR);</a:t>
            </a:r>
          </a:p>
          <a:p>
            <a:pPr marL="0" indent="0">
              <a:buNone/>
            </a:pPr>
            <a:endParaRPr lang="ro-RO" sz="2000" dirty="0"/>
          </a:p>
          <a:p>
            <a:pPr marL="0" indent="0">
              <a:buNone/>
            </a:pPr>
            <a:r>
              <a:rPr lang="ro-RO" sz="2000" dirty="0"/>
              <a:t>b) Produse care promovează, printre altele, caracteristici de mediu sau sociale sau o combinaţie a acestor caracteristici, cu condiţia ca societăţile în care s-a investit să urmeze practici de bună guvernanţă (art. 8 SFDR);</a:t>
            </a:r>
          </a:p>
          <a:p>
            <a:pPr marL="0" indent="0">
              <a:buNone/>
            </a:pPr>
            <a:endParaRPr lang="ro-RO" sz="2000" dirty="0"/>
          </a:p>
          <a:p>
            <a:pPr marL="0" indent="0">
              <a:buNone/>
            </a:pPr>
            <a:r>
              <a:rPr lang="ro-RO" sz="2000" dirty="0"/>
              <a:t>c) Produse financiar are au ca obiectiv investiţii durabile și în cazul cărora a fost desemnat un indice drept criteriu de referinţă (art. 9 SFDR).</a:t>
            </a:r>
          </a:p>
          <a:p>
            <a:endParaRPr lang="en-US" dirty="0"/>
          </a:p>
        </p:txBody>
      </p:sp>
    </p:spTree>
    <p:extLst>
      <p:ext uri="{BB962C8B-B14F-4D97-AF65-F5344CB8AC3E}">
        <p14:creationId xmlns:p14="http://schemas.microsoft.com/office/powerpoint/2010/main" val="34107173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Regulamentul</a:t>
            </a:r>
            <a:r>
              <a:rPr lang="it-IT" sz="2800" b="1" dirty="0"/>
              <a:t> (UE) 2019/2088 privind informațiile privind durabilitatea în sectorul serviciilor financiare</a:t>
            </a:r>
            <a:r>
              <a:rPr lang="ro-RO" sz="2800" b="1" dirty="0"/>
              <a:t> (SFDR)</a:t>
            </a:r>
          </a:p>
        </p:txBody>
      </p:sp>
      <p:sp>
        <p:nvSpPr>
          <p:cNvPr id="4" name="Content Placeholder 3">
            <a:extLst>
              <a:ext uri="{FF2B5EF4-FFF2-40B4-BE49-F238E27FC236}">
                <a16:creationId xmlns:a16="http://schemas.microsoft.com/office/drawing/2014/main" id="{748A4EA3-85D2-6939-8C14-7F11E2080DF8}"/>
              </a:ext>
            </a:extLst>
          </p:cNvPr>
          <p:cNvSpPr>
            <a:spLocks noGrp="1"/>
          </p:cNvSpPr>
          <p:nvPr>
            <p:ph idx="1"/>
          </p:nvPr>
        </p:nvSpPr>
        <p:spPr/>
        <p:txBody>
          <a:bodyPr>
            <a:normAutofit lnSpcReduction="10000"/>
          </a:bodyPr>
          <a:lstStyle/>
          <a:p>
            <a:pPr marL="0" indent="0">
              <a:buNone/>
            </a:pPr>
            <a:r>
              <a:rPr lang="ro-RO" sz="2000" dirty="0">
                <a:latin typeface="Calibri" panose="020F0502020204030204" pitchFamily="34" charset="0"/>
                <a:cs typeface="Calibri" panose="020F0502020204030204" pitchFamily="34" charset="0"/>
              </a:rPr>
              <a:t>Rapoartele periodice vor conține:</a:t>
            </a:r>
          </a:p>
          <a:p>
            <a:pPr>
              <a:buFontTx/>
              <a:buChar char="-"/>
            </a:pPr>
            <a:r>
              <a:rPr lang="ro-RO" sz="2000" dirty="0">
                <a:latin typeface="Calibri" panose="020F0502020204030204" pitchFamily="34" charset="0"/>
                <a:cs typeface="Calibri" panose="020F0502020204030204" pitchFamily="34" charset="0"/>
              </a:rPr>
              <a:t>pentru fondurile de art. 8 - </a:t>
            </a:r>
            <a:r>
              <a:rPr lang="pt-BR" sz="2000" dirty="0">
                <a:latin typeface="Calibri" panose="020F0502020204030204" pitchFamily="34" charset="0"/>
                <a:cs typeface="Calibri" panose="020F0502020204030204" pitchFamily="34" charset="0"/>
              </a:rPr>
              <a:t> gradul de realizare a caracteristicilor de mediu sau</a:t>
            </a:r>
            <a:r>
              <a:rPr lang="ro-RO" sz="2000" dirty="0">
                <a:latin typeface="Calibri" panose="020F0502020204030204" pitchFamily="34" charset="0"/>
                <a:cs typeface="Calibri" panose="020F0502020204030204" pitchFamily="34" charset="0"/>
              </a:rPr>
              <a:t> </a:t>
            </a:r>
            <a:r>
              <a:rPr lang="pt-BR" sz="2000" dirty="0">
                <a:latin typeface="Calibri" panose="020F0502020204030204" pitchFamily="34" charset="0"/>
                <a:cs typeface="Calibri" panose="020F0502020204030204" pitchFamily="34" charset="0"/>
              </a:rPr>
              <a:t>sociale</a:t>
            </a:r>
            <a:r>
              <a:rPr lang="ro-RO" sz="2000" dirty="0">
                <a:latin typeface="Calibri" panose="020F0502020204030204" pitchFamily="34" charset="0"/>
                <a:cs typeface="Calibri" panose="020F0502020204030204" pitchFamily="34" charset="0"/>
              </a:rPr>
              <a:t>;</a:t>
            </a:r>
          </a:p>
          <a:p>
            <a:pPr>
              <a:buFontTx/>
              <a:buChar char="-"/>
            </a:pPr>
            <a:r>
              <a:rPr lang="ro-RO" sz="2000" dirty="0">
                <a:latin typeface="Calibri" panose="020F0502020204030204" pitchFamily="34" charset="0"/>
                <a:cs typeface="Calibri" panose="020F0502020204030204" pitchFamily="34" charset="0"/>
              </a:rPr>
              <a:t>pentru fondurile de art. 9:</a:t>
            </a:r>
          </a:p>
          <a:p>
            <a:pPr marL="0" indent="0">
              <a:buNone/>
            </a:pPr>
            <a:r>
              <a:rPr lang="ro-RO" sz="2000" dirty="0">
                <a:latin typeface="Calibri" panose="020F0502020204030204" pitchFamily="34" charset="0"/>
                <a:cs typeface="Calibri" panose="020F0502020204030204" pitchFamily="34" charset="0"/>
              </a:rPr>
              <a:t>(i) efectul global legat de durabilitate pentru fiecare produs financiar, prin intermediul indicatorilor de durabilitate relevanţi;</a:t>
            </a:r>
          </a:p>
          <a:p>
            <a:pPr marL="0" indent="0">
              <a:buNone/>
            </a:pPr>
            <a:r>
              <a:rPr lang="ro-RO" sz="2000" dirty="0">
                <a:latin typeface="Calibri" panose="020F0502020204030204" pitchFamily="34" charset="0"/>
                <a:cs typeface="Calibri" panose="020F0502020204030204" pitchFamily="34" charset="0"/>
              </a:rPr>
              <a:t>sau</a:t>
            </a:r>
          </a:p>
          <a:p>
            <a:pPr marL="0" indent="0">
              <a:buNone/>
            </a:pPr>
            <a:r>
              <a:rPr lang="ro-RO" sz="2000" dirty="0">
                <a:latin typeface="Calibri" panose="020F0502020204030204" pitchFamily="34" charset="0"/>
                <a:cs typeface="Calibri" panose="020F0502020204030204" pitchFamily="34" charset="0"/>
              </a:rPr>
              <a:t>(ii) atunci când un indice a fost desemnat drept criteriu de referinţă, o comparaţie între efectul global legat de durabilitate al produsului financiar în funcţie de indicele desemnat și efectul în funcţie de un indice general al pieţei, prin intermediul indicatorilor de durabilitate;</a:t>
            </a:r>
          </a:p>
          <a:p>
            <a:endParaRPr lang="en-US" dirty="0"/>
          </a:p>
        </p:txBody>
      </p:sp>
    </p:spTree>
    <p:extLst>
      <p:ext uri="{BB962C8B-B14F-4D97-AF65-F5344CB8AC3E}">
        <p14:creationId xmlns:p14="http://schemas.microsoft.com/office/powerpoint/2010/main" val="208346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CE0EF-531B-A5CC-2D7E-AB246AAAFA75}"/>
              </a:ext>
            </a:extLst>
          </p:cNvPr>
          <p:cNvSpPr>
            <a:spLocks noGrp="1"/>
          </p:cNvSpPr>
          <p:nvPr>
            <p:ph type="title"/>
          </p:nvPr>
        </p:nvSpPr>
        <p:spPr/>
        <p:txBody>
          <a:bodyPr>
            <a:normAutofit/>
          </a:bodyPr>
          <a:lstStyle/>
          <a:p>
            <a:pPr marL="0" indent="0">
              <a:buNone/>
            </a:pPr>
            <a:r>
              <a:rPr lang="ro-RO" sz="2800" b="1" dirty="0"/>
              <a:t>EU Climate Benchmark Regulation</a:t>
            </a:r>
          </a:p>
        </p:txBody>
      </p:sp>
      <p:pic>
        <p:nvPicPr>
          <p:cNvPr id="3" name="Picture 2">
            <a:extLst>
              <a:ext uri="{FF2B5EF4-FFF2-40B4-BE49-F238E27FC236}">
                <a16:creationId xmlns:a16="http://schemas.microsoft.com/office/drawing/2014/main" id="{13CA2B5C-E977-C787-1470-C29203FD3F33}"/>
              </a:ext>
            </a:extLst>
          </p:cNvPr>
          <p:cNvPicPr>
            <a:picLocks noChangeAspect="1"/>
          </p:cNvPicPr>
          <p:nvPr/>
        </p:nvPicPr>
        <p:blipFill>
          <a:blip r:embed="rId2"/>
          <a:stretch>
            <a:fillRect/>
          </a:stretch>
        </p:blipFill>
        <p:spPr>
          <a:xfrm>
            <a:off x="1165082" y="1834351"/>
            <a:ext cx="9156986" cy="3779848"/>
          </a:xfrm>
          <a:prstGeom prst="rect">
            <a:avLst/>
          </a:prstGeom>
        </p:spPr>
      </p:pic>
      <p:sp>
        <p:nvSpPr>
          <p:cNvPr id="6" name="Content Placeholder 5">
            <a:extLst>
              <a:ext uri="{FF2B5EF4-FFF2-40B4-BE49-F238E27FC236}">
                <a16:creationId xmlns:a16="http://schemas.microsoft.com/office/drawing/2014/main" id="{424F687C-F137-EE54-794C-72AC40CE809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827884907"/>
      </p:ext>
    </p:extLst>
  </p:cSld>
  <p:clrMapOvr>
    <a:masterClrMapping/>
  </p:clrMapOvr>
</p:sld>
</file>

<file path=ppt/theme/theme1.xml><?xml version="1.0" encoding="utf-8"?>
<a:theme xmlns:a="http://schemas.openxmlformats.org/drawingml/2006/main" name="Custom">
  <a:themeElements>
    <a:clrScheme name="Custom 34">
      <a:dk1>
        <a:sysClr val="windowText" lastClr="000000"/>
      </a:dk1>
      <a:lt1>
        <a:sysClr val="window" lastClr="FFFFFF"/>
      </a:lt1>
      <a:dk2>
        <a:srgbClr val="39302A"/>
      </a:dk2>
      <a:lt2>
        <a:srgbClr val="E5DEDB"/>
      </a:lt2>
      <a:accent1>
        <a:srgbClr val="EC7016"/>
      </a:accent1>
      <a:accent2>
        <a:srgbClr val="F8931D"/>
      </a:accent2>
      <a:accent3>
        <a:srgbClr val="CE8D3E"/>
      </a:accent3>
      <a:accent4>
        <a:srgbClr val="E64823"/>
      </a:accent4>
      <a:accent5>
        <a:srgbClr val="FFCA08"/>
      </a:accent5>
      <a:accent6>
        <a:srgbClr val="9C6A6A"/>
      </a:accent6>
      <a:hlink>
        <a:srgbClr val="2998E3"/>
      </a:hlink>
      <a:folHlink>
        <a:srgbClr val="7F723D"/>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F5B7AB07-F859-4656-A1C1-DAFCFA0ACA4B}" vid="{A6E2497D-935A-4CFD-B9FD-6DCB15FA68BF}"/>
    </a:ext>
  </a:extLst>
</a:theme>
</file>

<file path=ppt/theme/themeOverride1.xml><?xml version="1.0" encoding="utf-8"?>
<a:themeOverride xmlns:a="http://schemas.openxmlformats.org/drawingml/2006/main">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03EEFF0-FB57-4CB4-8BFC-DF397689E2ED}">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2.xml><?xml version="1.0" encoding="utf-8"?>
<ds:datastoreItem xmlns:ds="http://schemas.openxmlformats.org/officeDocument/2006/customXml" ds:itemID="{AA3F7EDC-E5B4-4BBC-9D2A-CBE6D46C37AD}">
  <ds:schemaRefs>
    <ds:schemaRef ds:uri="http://schemas.microsoft.com/sharepoint/v3/contenttype/forms"/>
  </ds:schemaRefs>
</ds:datastoreItem>
</file>

<file path=customXml/itemProps3.xml><?xml version="1.0" encoding="utf-8"?>
<ds:datastoreItem xmlns:ds="http://schemas.openxmlformats.org/officeDocument/2006/customXml" ds:itemID="{D2957789-34B8-480C-AF9B-3EB54B9E5C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{5A36E45E-54DC-4BF5-AD43-8A9B6D5E0867}tf22712842_win32</Template>
  <TotalTime>583</TotalTime>
  <Words>1103</Words>
  <Application>Microsoft Office PowerPoint</Application>
  <PresentationFormat>Widescreen</PresentationFormat>
  <Paragraphs>70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Bookman Old Style</vt:lpstr>
      <vt:lpstr>Calibri</vt:lpstr>
      <vt:lpstr>Franklin Gothic Book</vt:lpstr>
      <vt:lpstr>Wingdings</vt:lpstr>
      <vt:lpstr>Custom</vt:lpstr>
      <vt:lpstr>PowerPoint Presentation</vt:lpstr>
      <vt:lpstr>Tipuri de investiții verzi</vt:lpstr>
      <vt:lpstr>Regulamentul (UE) 2019/2088 privind informațiile privind durabilitatea în sectorul serviciilor financiare (SFDR)</vt:lpstr>
      <vt:lpstr>Regulamentul (UE) 2019/2088 privind informațiile privind durabilitatea în sectorul serviciilor financiare (SFDR)</vt:lpstr>
      <vt:lpstr>Regulamentul (UE) 2019/2088 privind informațiile privind durabilitatea în sectorul serviciilor financiare (SFDR)</vt:lpstr>
      <vt:lpstr>Regulamentul (UE) 2019/2088 privind informațiile privind durabilitatea în sectorul serviciilor financiare (SFDR)</vt:lpstr>
      <vt:lpstr>Regulamentul (UE) 2019/2088 privind informațiile privind durabilitatea în sectorul serviciilor financiare (SFDR)</vt:lpstr>
      <vt:lpstr>Regulamentul (UE) 2019/2088 privind informațiile privind durabilitatea în sectorul serviciilor financiare (SFDR)</vt:lpstr>
      <vt:lpstr>EU Climate Benchmark Regulation</vt:lpstr>
      <vt:lpstr>Structura pieței fondurilor pe tipuri de clienți (EFAMA)</vt:lpstr>
      <vt:lpstr>Structura pieței europene a fondurilor verzi (EFAMA)</vt:lpstr>
      <vt:lpstr>Dimensiunea pieței locale</vt:lpstr>
      <vt:lpstr>Schimbări climatice și energia curată - România</vt:lpstr>
      <vt:lpstr>Schimbări climatice și energia curată - România</vt:lpstr>
      <vt:lpstr>Schimbări climatice și energia curată - România</vt:lpstr>
      <vt:lpstr>Schimbări climatice și energia curată - România</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PAUNESCU Cosmin Florin</dc:creator>
  <cp:lastModifiedBy>PAUNESCU Cosmin Florin</cp:lastModifiedBy>
  <cp:revision>14</cp:revision>
  <dcterms:created xsi:type="dcterms:W3CDTF">2024-08-13T06:47:36Z</dcterms:created>
  <dcterms:modified xsi:type="dcterms:W3CDTF">2024-09-09T06:46:21Z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