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72" r:id="rId1"/>
  </p:sldMasterIdLst>
  <p:notesMasterIdLst>
    <p:notesMasterId r:id="rId37"/>
  </p:notesMasterIdLst>
  <p:handoutMasterIdLst>
    <p:handoutMasterId r:id="rId38"/>
  </p:handoutMasterIdLst>
  <p:sldIdLst>
    <p:sldId id="528" r:id="rId2"/>
    <p:sldId id="578" r:id="rId3"/>
    <p:sldId id="579" r:id="rId4"/>
    <p:sldId id="601" r:id="rId5"/>
    <p:sldId id="587" r:id="rId6"/>
    <p:sldId id="602" r:id="rId7"/>
    <p:sldId id="603" r:id="rId8"/>
    <p:sldId id="604" r:id="rId9"/>
    <p:sldId id="605" r:id="rId10"/>
    <p:sldId id="606" r:id="rId11"/>
    <p:sldId id="607" r:id="rId12"/>
    <p:sldId id="608" r:id="rId13"/>
    <p:sldId id="609" r:id="rId14"/>
    <p:sldId id="610" r:id="rId15"/>
    <p:sldId id="611" r:id="rId16"/>
    <p:sldId id="612" r:id="rId17"/>
    <p:sldId id="613" r:id="rId18"/>
    <p:sldId id="614" r:id="rId19"/>
    <p:sldId id="615" r:id="rId20"/>
    <p:sldId id="618" r:id="rId21"/>
    <p:sldId id="619" r:id="rId22"/>
    <p:sldId id="620" r:id="rId23"/>
    <p:sldId id="623" r:id="rId24"/>
    <p:sldId id="622" r:id="rId25"/>
    <p:sldId id="625" r:id="rId26"/>
    <p:sldId id="624" r:id="rId27"/>
    <p:sldId id="626" r:id="rId28"/>
    <p:sldId id="627" r:id="rId29"/>
    <p:sldId id="628" r:id="rId30"/>
    <p:sldId id="629" r:id="rId31"/>
    <p:sldId id="630" r:id="rId32"/>
    <p:sldId id="631" r:id="rId33"/>
    <p:sldId id="632" r:id="rId34"/>
    <p:sldId id="633" r:id="rId35"/>
    <p:sldId id="634"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3D109"/>
    <a:srgbClr val="3333FF"/>
    <a:srgbClr val="2CD4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66" autoAdjust="0"/>
    <p:restoredTop sz="94682" autoAdjust="0"/>
  </p:normalViewPr>
  <p:slideViewPr>
    <p:cSldViewPr snapToGrid="0">
      <p:cViewPr varScale="1">
        <p:scale>
          <a:sx n="103" d="100"/>
          <a:sy n="103" d="100"/>
        </p:scale>
        <p:origin x="63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64696656-C630-C18F-2C68-22E3EF38CA4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112643" name="Rectangle 3">
            <a:extLst>
              <a:ext uri="{FF2B5EF4-FFF2-40B4-BE49-F238E27FC236}">
                <a16:creationId xmlns:a16="http://schemas.microsoft.com/office/drawing/2014/main" id="{5B78D8B1-1EEC-8927-572B-281B603092D6}"/>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fld id="{5A6CCBCC-D66B-4AE3-A1C2-0AF68554D56D}" type="datetimeFigureOut">
              <a:rPr lang="en-US"/>
              <a:pPr>
                <a:defRPr/>
              </a:pPr>
              <a:t>11/9/2023</a:t>
            </a:fld>
            <a:endParaRPr lang="en-US"/>
          </a:p>
        </p:txBody>
      </p:sp>
      <p:sp>
        <p:nvSpPr>
          <p:cNvPr id="112644" name="Rectangle 4">
            <a:extLst>
              <a:ext uri="{FF2B5EF4-FFF2-40B4-BE49-F238E27FC236}">
                <a16:creationId xmlns:a16="http://schemas.microsoft.com/office/drawing/2014/main" id="{4DEEA527-29C0-E39E-E163-6759850DB71B}"/>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endParaRPr lang="en-US"/>
          </a:p>
        </p:txBody>
      </p:sp>
      <p:sp>
        <p:nvSpPr>
          <p:cNvPr id="112645" name="Rectangle 5">
            <a:extLst>
              <a:ext uri="{FF2B5EF4-FFF2-40B4-BE49-F238E27FC236}">
                <a16:creationId xmlns:a16="http://schemas.microsoft.com/office/drawing/2014/main" id="{0B79970F-ED81-7D8D-745B-77F6D43C853C}"/>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AFB2601A-DBD8-4A85-BCE3-E80503D9BD20}" type="slidenum">
              <a:rPr lang="en-US" altLang="ro-RO"/>
              <a:pPr>
                <a:defRPr/>
              </a:pPr>
              <a:t>‹#›</a:t>
            </a:fld>
            <a:endParaRPr lang="en-US" altLang="ro-RO"/>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88B807A-88C3-6439-1ACF-A86C395776D4}"/>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075" name="Rectangle 3">
            <a:extLst>
              <a:ext uri="{FF2B5EF4-FFF2-40B4-BE49-F238E27FC236}">
                <a16:creationId xmlns:a16="http://schemas.microsoft.com/office/drawing/2014/main" id="{8ED0C4C1-5210-46B2-A638-9EBC6FA4DE93}"/>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5124" name="Rectangle 4">
            <a:extLst>
              <a:ext uri="{FF2B5EF4-FFF2-40B4-BE49-F238E27FC236}">
                <a16:creationId xmlns:a16="http://schemas.microsoft.com/office/drawing/2014/main" id="{1BA92944-01A8-6D95-E21B-4581C815AD7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87249262-2659-8DBD-608F-DDCD20ACFD65}"/>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8D28FF55-0CCE-9778-4CAC-65928396BBA8}"/>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079" name="Rectangle 7">
            <a:extLst>
              <a:ext uri="{FF2B5EF4-FFF2-40B4-BE49-F238E27FC236}">
                <a16:creationId xmlns:a16="http://schemas.microsoft.com/office/drawing/2014/main" id="{8A5CF741-4A3C-5B8D-E164-37A1DE05D4FA}"/>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AC6BA36-AD94-4551-87AA-AE8E0E6C292A}" type="slidenum">
              <a:rPr lang="en-US" altLang="ro-RO"/>
              <a:pPr>
                <a:defRPr/>
              </a:pPr>
              <a:t>‹#›</a:t>
            </a:fld>
            <a:endParaRPr lang="en-US" altLang="ro-RO"/>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A53131C-28F9-AAE4-44AA-473F9C1E87EA}"/>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5701604A-6DB9-F29E-55A2-1EF5B7E62C0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5236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6892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680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5812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8129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6447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47378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1397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3590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016965F-3A8F-4465-6F45-B014DB667BCC}"/>
              </a:ext>
            </a:extLst>
          </p:cNvPr>
          <p:cNvSpPr>
            <a:spLocks noGrp="1" noRot="1" noChangeAspect="1" noChangeArrowheads="1" noTextEdit="1"/>
          </p:cNvSpPr>
          <p:nvPr>
            <p:ph type="sldImg"/>
          </p:nvPr>
        </p:nvSpPr>
        <p:spPr>
          <a:ln/>
        </p:spPr>
      </p:sp>
      <p:sp>
        <p:nvSpPr>
          <p:cNvPr id="10243" name="Rectangle 3">
            <a:extLst>
              <a:ext uri="{FF2B5EF4-FFF2-40B4-BE49-F238E27FC236}">
                <a16:creationId xmlns:a16="http://schemas.microsoft.com/office/drawing/2014/main" id="{F2307B7E-FDCF-40BF-5036-3E4B626546A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9763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F0CEDCA-8885-F01F-2022-55226482D388}"/>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902C2D6E-0B40-27E5-E22C-634398D60BA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0406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4017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4991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5E08C-CF1F-FC4C-CE9B-35DA1855BF24}"/>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0BA6A55-8E79-FB67-9587-9434A8A338A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53764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a:extLst>
              <a:ext uri="{FF2B5EF4-FFF2-40B4-BE49-F238E27FC236}">
                <a16:creationId xmlns:a16="http://schemas.microsoft.com/office/drawing/2014/main" id="{C251E2A6-E72A-61DF-45F2-E4BC12305B91}"/>
              </a:ext>
            </a:extLst>
          </p:cNvPr>
          <p:cNvSpPr>
            <a:spLocks noGrp="1"/>
          </p:cNvSpPr>
          <p:nvPr>
            <p:ph type="dt" sz="half" idx="10"/>
          </p:nvPr>
        </p:nvSpPr>
        <p:spPr/>
        <p:txBody>
          <a:bodyPr/>
          <a:lstStyle>
            <a:lvl1pPr>
              <a:defRPr>
                <a:solidFill>
                  <a:srgbClr val="D1EAEE"/>
                </a:solidFill>
              </a:defRPr>
            </a:lvl1pPr>
          </a:lstStyle>
          <a:p>
            <a:pPr>
              <a:defRPr/>
            </a:pPr>
            <a:fld id="{D189F270-A7AC-4430-9485-1F9F0375FA5A}" type="datetime1">
              <a:rPr lang="en-US"/>
              <a:pPr>
                <a:defRPr/>
              </a:pPr>
              <a:t>11/9/2023</a:t>
            </a:fld>
            <a:endParaRPr lang="en-US"/>
          </a:p>
        </p:txBody>
      </p:sp>
      <p:sp>
        <p:nvSpPr>
          <p:cNvPr id="5" name="Footer Placeholder 18">
            <a:extLst>
              <a:ext uri="{FF2B5EF4-FFF2-40B4-BE49-F238E27FC236}">
                <a16:creationId xmlns:a16="http://schemas.microsoft.com/office/drawing/2014/main" id="{A9B9FDBF-CEAD-DF26-C0FA-3793A13F77E1}"/>
              </a:ext>
            </a:extLst>
          </p:cNvPr>
          <p:cNvSpPr>
            <a:spLocks noGrp="1"/>
          </p:cNvSpPr>
          <p:nvPr>
            <p:ph type="ftr" sz="quarter" idx="11"/>
          </p:nvPr>
        </p:nvSpPr>
        <p:spPr/>
        <p:txBody>
          <a:bodyPr/>
          <a:lstStyle>
            <a:lvl1pPr>
              <a:defRPr>
                <a:solidFill>
                  <a:srgbClr val="D1EAEE"/>
                </a:solidFill>
              </a:defRPr>
            </a:lvl1pPr>
          </a:lstStyle>
          <a:p>
            <a:pPr>
              <a:defRPr/>
            </a:pPr>
            <a:endParaRPr lang="en-US"/>
          </a:p>
        </p:txBody>
      </p:sp>
      <p:sp>
        <p:nvSpPr>
          <p:cNvPr id="6" name="Slide Number Placeholder 26">
            <a:extLst>
              <a:ext uri="{FF2B5EF4-FFF2-40B4-BE49-F238E27FC236}">
                <a16:creationId xmlns:a16="http://schemas.microsoft.com/office/drawing/2014/main" id="{FF5822ED-3B2B-C8D6-7686-C898E875B3CB}"/>
              </a:ext>
            </a:extLst>
          </p:cNvPr>
          <p:cNvSpPr>
            <a:spLocks noGrp="1"/>
          </p:cNvSpPr>
          <p:nvPr>
            <p:ph type="sldNum" sz="quarter" idx="12"/>
          </p:nvPr>
        </p:nvSpPr>
        <p:spPr/>
        <p:txBody>
          <a:bodyPr/>
          <a:lstStyle>
            <a:lvl1pPr>
              <a:defRPr>
                <a:solidFill>
                  <a:srgbClr val="D1EAEE"/>
                </a:solidFill>
              </a:defRPr>
            </a:lvl1pPr>
          </a:lstStyle>
          <a:p>
            <a:pPr>
              <a:defRPr/>
            </a:pPr>
            <a:fld id="{9384B766-D222-4545-B10D-0634A369F04D}" type="slidenum">
              <a:rPr lang="en-US" altLang="ro-RO"/>
              <a:pPr>
                <a:defRPr/>
              </a:pPr>
              <a:t>‹#›</a:t>
            </a:fld>
            <a:endParaRPr lang="en-US" altLang="ro-RO"/>
          </a:p>
        </p:txBody>
      </p:sp>
    </p:spTree>
    <p:extLst>
      <p:ext uri="{BB962C8B-B14F-4D97-AF65-F5344CB8AC3E}">
        <p14:creationId xmlns:p14="http://schemas.microsoft.com/office/powerpoint/2010/main" val="29211600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164ED760-4E13-00C8-AC39-331F327D1065}"/>
              </a:ext>
            </a:extLst>
          </p:cNvPr>
          <p:cNvSpPr>
            <a:spLocks noGrp="1"/>
          </p:cNvSpPr>
          <p:nvPr>
            <p:ph type="dt" sz="half" idx="10"/>
          </p:nvPr>
        </p:nvSpPr>
        <p:spPr/>
        <p:txBody>
          <a:bodyPr/>
          <a:lstStyle>
            <a:lvl1pPr>
              <a:defRPr/>
            </a:lvl1pPr>
          </a:lstStyle>
          <a:p>
            <a:pPr>
              <a:defRPr/>
            </a:pPr>
            <a:fld id="{369D77CC-4310-4730-856A-6FE1225EB25E}" type="datetime1">
              <a:rPr lang="en-US"/>
              <a:pPr>
                <a:defRPr/>
              </a:pPr>
              <a:t>11/9/2023</a:t>
            </a:fld>
            <a:endParaRPr lang="en-US"/>
          </a:p>
        </p:txBody>
      </p:sp>
      <p:sp>
        <p:nvSpPr>
          <p:cNvPr id="5" name="Footer Placeholder 21">
            <a:extLst>
              <a:ext uri="{FF2B5EF4-FFF2-40B4-BE49-F238E27FC236}">
                <a16:creationId xmlns:a16="http://schemas.microsoft.com/office/drawing/2014/main" id="{8748E37B-A706-46BA-C58A-DE75FCA82F5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802A35AF-7475-B859-989D-6CC0740F4107}"/>
              </a:ext>
            </a:extLst>
          </p:cNvPr>
          <p:cNvSpPr>
            <a:spLocks noGrp="1"/>
          </p:cNvSpPr>
          <p:nvPr>
            <p:ph type="sldNum" sz="quarter" idx="12"/>
          </p:nvPr>
        </p:nvSpPr>
        <p:spPr/>
        <p:txBody>
          <a:bodyPr/>
          <a:lstStyle>
            <a:lvl1pPr>
              <a:defRPr/>
            </a:lvl1pPr>
          </a:lstStyle>
          <a:p>
            <a:pPr>
              <a:defRPr/>
            </a:pPr>
            <a:fld id="{51961831-1F46-4A99-9FD9-5483822AE6C3}" type="slidenum">
              <a:rPr lang="en-US" altLang="ro-RO"/>
              <a:pPr>
                <a:defRPr/>
              </a:pPr>
              <a:t>‹#›</a:t>
            </a:fld>
            <a:endParaRPr lang="en-US" altLang="ro-RO"/>
          </a:p>
        </p:txBody>
      </p:sp>
    </p:spTree>
    <p:extLst>
      <p:ext uri="{BB962C8B-B14F-4D97-AF65-F5344CB8AC3E}">
        <p14:creationId xmlns:p14="http://schemas.microsoft.com/office/powerpoint/2010/main" val="2823289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E27C4F56-481C-9FF2-95AF-387D370F0B54}"/>
              </a:ext>
            </a:extLst>
          </p:cNvPr>
          <p:cNvSpPr>
            <a:spLocks noGrp="1"/>
          </p:cNvSpPr>
          <p:nvPr>
            <p:ph type="dt" sz="half" idx="10"/>
          </p:nvPr>
        </p:nvSpPr>
        <p:spPr/>
        <p:txBody>
          <a:bodyPr/>
          <a:lstStyle>
            <a:lvl1pPr>
              <a:defRPr/>
            </a:lvl1pPr>
          </a:lstStyle>
          <a:p>
            <a:pPr>
              <a:defRPr/>
            </a:pPr>
            <a:fld id="{4F0AFE92-604A-45FF-B520-5D94F4EB3EBE}" type="datetime1">
              <a:rPr lang="en-US"/>
              <a:pPr>
                <a:defRPr/>
              </a:pPr>
              <a:t>11/9/2023</a:t>
            </a:fld>
            <a:endParaRPr lang="en-US"/>
          </a:p>
        </p:txBody>
      </p:sp>
      <p:sp>
        <p:nvSpPr>
          <p:cNvPr id="5" name="Footer Placeholder 21">
            <a:extLst>
              <a:ext uri="{FF2B5EF4-FFF2-40B4-BE49-F238E27FC236}">
                <a16:creationId xmlns:a16="http://schemas.microsoft.com/office/drawing/2014/main" id="{BB79654C-9FA0-D033-C9F0-855F7BA16E5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F36FA794-CBE8-5FA2-8B42-B9B4D272814C}"/>
              </a:ext>
            </a:extLst>
          </p:cNvPr>
          <p:cNvSpPr>
            <a:spLocks noGrp="1"/>
          </p:cNvSpPr>
          <p:nvPr>
            <p:ph type="sldNum" sz="quarter" idx="12"/>
          </p:nvPr>
        </p:nvSpPr>
        <p:spPr/>
        <p:txBody>
          <a:bodyPr/>
          <a:lstStyle>
            <a:lvl1pPr>
              <a:defRPr/>
            </a:lvl1pPr>
          </a:lstStyle>
          <a:p>
            <a:pPr>
              <a:defRPr/>
            </a:pPr>
            <a:fld id="{097EE105-2923-4DA5-B3FF-5325815F6A9B}" type="slidenum">
              <a:rPr lang="en-US" altLang="ro-RO"/>
              <a:pPr>
                <a:defRPr/>
              </a:pPr>
              <a:t>‹#›</a:t>
            </a:fld>
            <a:endParaRPr lang="en-US" altLang="ro-RO"/>
          </a:p>
        </p:txBody>
      </p:sp>
    </p:spTree>
    <p:extLst>
      <p:ext uri="{BB962C8B-B14F-4D97-AF65-F5344CB8AC3E}">
        <p14:creationId xmlns:p14="http://schemas.microsoft.com/office/powerpoint/2010/main" val="2970972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704850"/>
            <a:ext cx="8229600" cy="5619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9">
            <a:extLst>
              <a:ext uri="{FF2B5EF4-FFF2-40B4-BE49-F238E27FC236}">
                <a16:creationId xmlns:a16="http://schemas.microsoft.com/office/drawing/2014/main" id="{86DB6AD3-48B3-8ACC-0E16-D08D2C979583}"/>
              </a:ext>
            </a:extLst>
          </p:cNvPr>
          <p:cNvSpPr>
            <a:spLocks noGrp="1"/>
          </p:cNvSpPr>
          <p:nvPr>
            <p:ph type="dt" sz="half" idx="10"/>
          </p:nvPr>
        </p:nvSpPr>
        <p:spPr/>
        <p:txBody>
          <a:bodyPr/>
          <a:lstStyle>
            <a:lvl1pPr>
              <a:defRPr/>
            </a:lvl1pPr>
          </a:lstStyle>
          <a:p>
            <a:pPr>
              <a:defRPr/>
            </a:pPr>
            <a:fld id="{D8BF30B5-A29F-4F60-BC92-00527C277AD0}" type="datetime1">
              <a:rPr lang="en-US"/>
              <a:pPr>
                <a:defRPr/>
              </a:pPr>
              <a:t>11/9/2023</a:t>
            </a:fld>
            <a:endParaRPr lang="en-US"/>
          </a:p>
        </p:txBody>
      </p:sp>
      <p:sp>
        <p:nvSpPr>
          <p:cNvPr id="4" name="Footer Placeholder 21">
            <a:extLst>
              <a:ext uri="{FF2B5EF4-FFF2-40B4-BE49-F238E27FC236}">
                <a16:creationId xmlns:a16="http://schemas.microsoft.com/office/drawing/2014/main" id="{1BD719F7-B707-30A0-64FD-9DAE1041D75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DAAF569B-760C-4F29-CBEE-84C3DD955E4D}"/>
              </a:ext>
            </a:extLst>
          </p:cNvPr>
          <p:cNvSpPr>
            <a:spLocks noGrp="1"/>
          </p:cNvSpPr>
          <p:nvPr>
            <p:ph type="sldNum" sz="quarter" idx="12"/>
          </p:nvPr>
        </p:nvSpPr>
        <p:spPr/>
        <p:txBody>
          <a:bodyPr/>
          <a:lstStyle>
            <a:lvl1pPr>
              <a:defRPr/>
            </a:lvl1pPr>
          </a:lstStyle>
          <a:p>
            <a:pPr>
              <a:defRPr/>
            </a:pPr>
            <a:fld id="{697AC40B-4C88-4E3E-9DC8-19404BBA1BB2}" type="slidenum">
              <a:rPr lang="en-US" altLang="ro-RO"/>
              <a:pPr>
                <a:defRPr/>
              </a:pPr>
              <a:t>‹#›</a:t>
            </a:fld>
            <a:endParaRPr lang="en-US" altLang="ro-RO"/>
          </a:p>
        </p:txBody>
      </p:sp>
    </p:spTree>
    <p:extLst>
      <p:ext uri="{BB962C8B-B14F-4D97-AF65-F5344CB8AC3E}">
        <p14:creationId xmlns:p14="http://schemas.microsoft.com/office/powerpoint/2010/main" val="1812186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7B7D2777-D3EA-206F-E9C7-A4AD5100D3D9}"/>
              </a:ext>
            </a:extLst>
          </p:cNvPr>
          <p:cNvSpPr>
            <a:spLocks noGrp="1"/>
          </p:cNvSpPr>
          <p:nvPr>
            <p:ph type="dt" sz="half" idx="10"/>
          </p:nvPr>
        </p:nvSpPr>
        <p:spPr/>
        <p:txBody>
          <a:bodyPr/>
          <a:lstStyle>
            <a:lvl1pPr>
              <a:defRPr/>
            </a:lvl1pPr>
          </a:lstStyle>
          <a:p>
            <a:pPr>
              <a:defRPr/>
            </a:pPr>
            <a:fld id="{A2763B2B-3EFA-49D5-88D4-2653A3D70E09}" type="datetime1">
              <a:rPr lang="en-US"/>
              <a:pPr>
                <a:defRPr/>
              </a:pPr>
              <a:t>11/9/2023</a:t>
            </a:fld>
            <a:endParaRPr lang="en-US"/>
          </a:p>
        </p:txBody>
      </p:sp>
      <p:sp>
        <p:nvSpPr>
          <p:cNvPr id="5" name="Footer Placeholder 21">
            <a:extLst>
              <a:ext uri="{FF2B5EF4-FFF2-40B4-BE49-F238E27FC236}">
                <a16:creationId xmlns:a16="http://schemas.microsoft.com/office/drawing/2014/main" id="{BC1A06E5-2E5B-E2BC-C9A4-EE88EBCC8E2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5414D8C2-5579-0BC5-87DD-ACCA74EB9B4F}"/>
              </a:ext>
            </a:extLst>
          </p:cNvPr>
          <p:cNvSpPr>
            <a:spLocks noGrp="1"/>
          </p:cNvSpPr>
          <p:nvPr>
            <p:ph type="sldNum" sz="quarter" idx="12"/>
          </p:nvPr>
        </p:nvSpPr>
        <p:spPr/>
        <p:txBody>
          <a:bodyPr/>
          <a:lstStyle>
            <a:lvl1pPr>
              <a:defRPr/>
            </a:lvl1pPr>
          </a:lstStyle>
          <a:p>
            <a:pPr>
              <a:defRPr/>
            </a:pPr>
            <a:fld id="{0262921F-7CBB-4975-9C02-4401983BE1D5}" type="slidenum">
              <a:rPr lang="en-US" altLang="ro-RO"/>
              <a:pPr>
                <a:defRPr/>
              </a:pPr>
              <a:t>‹#›</a:t>
            </a:fld>
            <a:endParaRPr lang="en-US" altLang="ro-RO"/>
          </a:p>
        </p:txBody>
      </p:sp>
    </p:spTree>
    <p:extLst>
      <p:ext uri="{BB962C8B-B14F-4D97-AF65-F5344CB8AC3E}">
        <p14:creationId xmlns:p14="http://schemas.microsoft.com/office/powerpoint/2010/main" val="2607659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608AC0DC-8FC5-93A4-0B3E-989731574F6F}"/>
              </a:ext>
            </a:extLst>
          </p:cNvPr>
          <p:cNvSpPr>
            <a:spLocks noGrp="1"/>
          </p:cNvSpPr>
          <p:nvPr>
            <p:ph type="dt" sz="half" idx="10"/>
          </p:nvPr>
        </p:nvSpPr>
        <p:spPr/>
        <p:txBody>
          <a:bodyPr/>
          <a:lstStyle>
            <a:lvl1pPr>
              <a:defRPr>
                <a:solidFill>
                  <a:srgbClr val="D1EAEE"/>
                </a:solidFill>
              </a:defRPr>
            </a:lvl1pPr>
          </a:lstStyle>
          <a:p>
            <a:pPr>
              <a:defRPr/>
            </a:pPr>
            <a:fld id="{D4D8D6D2-21A9-4D2D-8B57-7CF97AC611E8}" type="datetime1">
              <a:rPr lang="en-US"/>
              <a:pPr>
                <a:defRPr/>
              </a:pPr>
              <a:t>11/9/2023</a:t>
            </a:fld>
            <a:endParaRPr lang="en-US"/>
          </a:p>
        </p:txBody>
      </p:sp>
      <p:sp>
        <p:nvSpPr>
          <p:cNvPr id="5" name="Footer Placeholder 4">
            <a:extLst>
              <a:ext uri="{FF2B5EF4-FFF2-40B4-BE49-F238E27FC236}">
                <a16:creationId xmlns:a16="http://schemas.microsoft.com/office/drawing/2014/main" id="{22B4483F-64BA-CCC6-C93B-45F1D42EB8F2}"/>
              </a:ext>
            </a:extLst>
          </p:cNvPr>
          <p:cNvSpPr>
            <a:spLocks noGrp="1"/>
          </p:cNvSpPr>
          <p:nvPr>
            <p:ph type="ftr" sz="quarter" idx="11"/>
          </p:nvPr>
        </p:nvSpPr>
        <p:spPr/>
        <p:txBody>
          <a:bodyPr/>
          <a:lstStyle>
            <a:lvl1pPr>
              <a:defRPr>
                <a:solidFill>
                  <a:srgbClr val="D1EAEE"/>
                </a:solidFill>
              </a:defRPr>
            </a:lvl1pPr>
          </a:lstStyle>
          <a:p>
            <a:pPr>
              <a:defRPr/>
            </a:pPr>
            <a:endParaRPr lang="en-US"/>
          </a:p>
        </p:txBody>
      </p:sp>
      <p:sp>
        <p:nvSpPr>
          <p:cNvPr id="6" name="Slide Number Placeholder 5">
            <a:extLst>
              <a:ext uri="{FF2B5EF4-FFF2-40B4-BE49-F238E27FC236}">
                <a16:creationId xmlns:a16="http://schemas.microsoft.com/office/drawing/2014/main" id="{9F997422-F09B-624B-85CE-0064D8645637}"/>
              </a:ext>
            </a:extLst>
          </p:cNvPr>
          <p:cNvSpPr>
            <a:spLocks noGrp="1"/>
          </p:cNvSpPr>
          <p:nvPr>
            <p:ph type="sldNum" sz="quarter" idx="12"/>
          </p:nvPr>
        </p:nvSpPr>
        <p:spPr/>
        <p:txBody>
          <a:bodyPr/>
          <a:lstStyle>
            <a:lvl1pPr>
              <a:defRPr>
                <a:solidFill>
                  <a:srgbClr val="D1EAEE"/>
                </a:solidFill>
              </a:defRPr>
            </a:lvl1pPr>
          </a:lstStyle>
          <a:p>
            <a:pPr>
              <a:defRPr/>
            </a:pPr>
            <a:fld id="{EB4DBC64-54FD-43EC-ABD8-AE9F24650566}" type="slidenum">
              <a:rPr lang="en-US" altLang="ro-RO"/>
              <a:pPr>
                <a:defRPr/>
              </a:pPr>
              <a:t>‹#›</a:t>
            </a:fld>
            <a:endParaRPr lang="en-US" altLang="ro-RO"/>
          </a:p>
        </p:txBody>
      </p:sp>
    </p:spTree>
    <p:extLst>
      <p:ext uri="{BB962C8B-B14F-4D97-AF65-F5344CB8AC3E}">
        <p14:creationId xmlns:p14="http://schemas.microsoft.com/office/powerpoint/2010/main" val="96257681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D2ECB18D-5853-A362-B8B1-431346454FAC}"/>
              </a:ext>
            </a:extLst>
          </p:cNvPr>
          <p:cNvSpPr>
            <a:spLocks noGrp="1"/>
          </p:cNvSpPr>
          <p:nvPr>
            <p:ph type="dt" sz="half" idx="10"/>
          </p:nvPr>
        </p:nvSpPr>
        <p:spPr/>
        <p:txBody>
          <a:bodyPr/>
          <a:lstStyle>
            <a:lvl1pPr>
              <a:defRPr/>
            </a:lvl1pPr>
          </a:lstStyle>
          <a:p>
            <a:pPr>
              <a:defRPr/>
            </a:pPr>
            <a:fld id="{5F9DA6F0-1D02-4810-9DD7-15FB465D4DAA}" type="datetime1">
              <a:rPr lang="en-US"/>
              <a:pPr>
                <a:defRPr/>
              </a:pPr>
              <a:t>11/9/2023</a:t>
            </a:fld>
            <a:endParaRPr lang="en-US"/>
          </a:p>
        </p:txBody>
      </p:sp>
      <p:sp>
        <p:nvSpPr>
          <p:cNvPr id="6" name="Footer Placeholder 21">
            <a:extLst>
              <a:ext uri="{FF2B5EF4-FFF2-40B4-BE49-F238E27FC236}">
                <a16:creationId xmlns:a16="http://schemas.microsoft.com/office/drawing/2014/main" id="{B3A0AF9A-5C18-752C-DEA7-BB077945FDD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48892FF2-0F86-70C9-5CBD-B6DBA111487A}"/>
              </a:ext>
            </a:extLst>
          </p:cNvPr>
          <p:cNvSpPr>
            <a:spLocks noGrp="1"/>
          </p:cNvSpPr>
          <p:nvPr>
            <p:ph type="sldNum" sz="quarter" idx="12"/>
          </p:nvPr>
        </p:nvSpPr>
        <p:spPr/>
        <p:txBody>
          <a:bodyPr/>
          <a:lstStyle>
            <a:lvl1pPr>
              <a:defRPr/>
            </a:lvl1pPr>
          </a:lstStyle>
          <a:p>
            <a:pPr>
              <a:defRPr/>
            </a:pPr>
            <a:fld id="{511E2504-43A2-4EF4-A95F-CAED34EB7AEF}" type="slidenum">
              <a:rPr lang="en-US" altLang="ro-RO"/>
              <a:pPr>
                <a:defRPr/>
              </a:pPr>
              <a:t>‹#›</a:t>
            </a:fld>
            <a:endParaRPr lang="en-US" altLang="ro-RO"/>
          </a:p>
        </p:txBody>
      </p:sp>
    </p:spTree>
    <p:extLst>
      <p:ext uri="{BB962C8B-B14F-4D97-AF65-F5344CB8AC3E}">
        <p14:creationId xmlns:p14="http://schemas.microsoft.com/office/powerpoint/2010/main" val="2415169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FE1CD580-73E6-38D0-0278-F079A1ABABDE}"/>
              </a:ext>
            </a:extLst>
          </p:cNvPr>
          <p:cNvSpPr>
            <a:spLocks noGrp="1"/>
          </p:cNvSpPr>
          <p:nvPr>
            <p:ph type="dt" sz="half" idx="10"/>
          </p:nvPr>
        </p:nvSpPr>
        <p:spPr/>
        <p:txBody>
          <a:bodyPr/>
          <a:lstStyle>
            <a:lvl1pPr>
              <a:defRPr/>
            </a:lvl1pPr>
          </a:lstStyle>
          <a:p>
            <a:pPr>
              <a:defRPr/>
            </a:pPr>
            <a:fld id="{B842B8A0-64E5-40D0-8C39-D1CB2A2154B8}" type="datetime1">
              <a:rPr lang="en-US"/>
              <a:pPr>
                <a:defRPr/>
              </a:pPr>
              <a:t>11/9/2023</a:t>
            </a:fld>
            <a:endParaRPr lang="en-US"/>
          </a:p>
        </p:txBody>
      </p:sp>
      <p:sp>
        <p:nvSpPr>
          <p:cNvPr id="8" name="Footer Placeholder 21">
            <a:extLst>
              <a:ext uri="{FF2B5EF4-FFF2-40B4-BE49-F238E27FC236}">
                <a16:creationId xmlns:a16="http://schemas.microsoft.com/office/drawing/2014/main" id="{0970ECE5-7DF5-D49E-57BA-42335BE22E6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7">
            <a:extLst>
              <a:ext uri="{FF2B5EF4-FFF2-40B4-BE49-F238E27FC236}">
                <a16:creationId xmlns:a16="http://schemas.microsoft.com/office/drawing/2014/main" id="{A22C92F5-4D57-5EAC-B3B4-C2403AF6C55B}"/>
              </a:ext>
            </a:extLst>
          </p:cNvPr>
          <p:cNvSpPr>
            <a:spLocks noGrp="1"/>
          </p:cNvSpPr>
          <p:nvPr>
            <p:ph type="sldNum" sz="quarter" idx="12"/>
          </p:nvPr>
        </p:nvSpPr>
        <p:spPr/>
        <p:txBody>
          <a:bodyPr/>
          <a:lstStyle>
            <a:lvl1pPr>
              <a:defRPr/>
            </a:lvl1pPr>
          </a:lstStyle>
          <a:p>
            <a:pPr>
              <a:defRPr/>
            </a:pPr>
            <a:fld id="{026F61D1-6E03-4F41-A4AC-4EDE2226D5B1}" type="slidenum">
              <a:rPr lang="en-US" altLang="ro-RO"/>
              <a:pPr>
                <a:defRPr/>
              </a:pPr>
              <a:t>‹#›</a:t>
            </a:fld>
            <a:endParaRPr lang="en-US" altLang="ro-RO"/>
          </a:p>
        </p:txBody>
      </p:sp>
    </p:spTree>
    <p:extLst>
      <p:ext uri="{BB962C8B-B14F-4D97-AF65-F5344CB8AC3E}">
        <p14:creationId xmlns:p14="http://schemas.microsoft.com/office/powerpoint/2010/main" val="1084634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id="{603A6B16-5A7D-A702-B88F-95570E02A882}"/>
              </a:ext>
            </a:extLst>
          </p:cNvPr>
          <p:cNvSpPr>
            <a:spLocks noGrp="1"/>
          </p:cNvSpPr>
          <p:nvPr>
            <p:ph type="dt" sz="half" idx="10"/>
          </p:nvPr>
        </p:nvSpPr>
        <p:spPr/>
        <p:txBody>
          <a:bodyPr/>
          <a:lstStyle>
            <a:lvl1pPr>
              <a:defRPr/>
            </a:lvl1pPr>
          </a:lstStyle>
          <a:p>
            <a:pPr>
              <a:defRPr/>
            </a:pPr>
            <a:fld id="{D45087F3-BBBB-4ADC-A15D-C8FABAB6040A}" type="datetime1">
              <a:rPr lang="en-US"/>
              <a:pPr>
                <a:defRPr/>
              </a:pPr>
              <a:t>11/9/2023</a:t>
            </a:fld>
            <a:endParaRPr lang="en-US"/>
          </a:p>
        </p:txBody>
      </p:sp>
      <p:sp>
        <p:nvSpPr>
          <p:cNvPr id="4" name="Footer Placeholder 21">
            <a:extLst>
              <a:ext uri="{FF2B5EF4-FFF2-40B4-BE49-F238E27FC236}">
                <a16:creationId xmlns:a16="http://schemas.microsoft.com/office/drawing/2014/main" id="{E85FCAAA-1F37-D738-4762-A167828DBB3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3B2761F5-2EF6-E8FC-D2F5-65177643EEE4}"/>
              </a:ext>
            </a:extLst>
          </p:cNvPr>
          <p:cNvSpPr>
            <a:spLocks noGrp="1"/>
          </p:cNvSpPr>
          <p:nvPr>
            <p:ph type="sldNum" sz="quarter" idx="12"/>
          </p:nvPr>
        </p:nvSpPr>
        <p:spPr/>
        <p:txBody>
          <a:bodyPr/>
          <a:lstStyle>
            <a:lvl1pPr>
              <a:defRPr/>
            </a:lvl1pPr>
          </a:lstStyle>
          <a:p>
            <a:pPr>
              <a:defRPr/>
            </a:pPr>
            <a:fld id="{8F21C0BD-F239-450B-96A6-F1EE569BB7B5}" type="slidenum">
              <a:rPr lang="en-US" altLang="ro-RO"/>
              <a:pPr>
                <a:defRPr/>
              </a:pPr>
              <a:t>‹#›</a:t>
            </a:fld>
            <a:endParaRPr lang="en-US" altLang="ro-RO"/>
          </a:p>
        </p:txBody>
      </p:sp>
    </p:spTree>
    <p:extLst>
      <p:ext uri="{BB962C8B-B14F-4D97-AF65-F5344CB8AC3E}">
        <p14:creationId xmlns:p14="http://schemas.microsoft.com/office/powerpoint/2010/main" val="2737123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1D8A2279-3924-AC2B-B370-EA94A5D88A6E}"/>
              </a:ext>
            </a:extLst>
          </p:cNvPr>
          <p:cNvSpPr>
            <a:spLocks noGrp="1"/>
          </p:cNvSpPr>
          <p:nvPr>
            <p:ph type="dt" sz="half" idx="10"/>
          </p:nvPr>
        </p:nvSpPr>
        <p:spPr/>
        <p:txBody>
          <a:bodyPr/>
          <a:lstStyle>
            <a:lvl1pPr>
              <a:defRPr/>
            </a:lvl1pPr>
          </a:lstStyle>
          <a:p>
            <a:pPr>
              <a:defRPr/>
            </a:pPr>
            <a:fld id="{D81A342A-691C-41AF-8698-5E39C935CB2D}" type="datetime1">
              <a:rPr lang="en-US"/>
              <a:pPr>
                <a:defRPr/>
              </a:pPr>
              <a:t>11/9/2023</a:t>
            </a:fld>
            <a:endParaRPr lang="en-US"/>
          </a:p>
        </p:txBody>
      </p:sp>
      <p:sp>
        <p:nvSpPr>
          <p:cNvPr id="3" name="Footer Placeholder 21">
            <a:extLst>
              <a:ext uri="{FF2B5EF4-FFF2-40B4-BE49-F238E27FC236}">
                <a16:creationId xmlns:a16="http://schemas.microsoft.com/office/drawing/2014/main" id="{390622F6-4B9D-F89A-37D1-616A3E2BE6C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D9E48713-C7A8-462E-9876-93C6A13C59B9}"/>
              </a:ext>
            </a:extLst>
          </p:cNvPr>
          <p:cNvSpPr>
            <a:spLocks noGrp="1"/>
          </p:cNvSpPr>
          <p:nvPr>
            <p:ph type="sldNum" sz="quarter" idx="12"/>
          </p:nvPr>
        </p:nvSpPr>
        <p:spPr/>
        <p:txBody>
          <a:bodyPr/>
          <a:lstStyle>
            <a:lvl1pPr>
              <a:defRPr/>
            </a:lvl1pPr>
          </a:lstStyle>
          <a:p>
            <a:pPr>
              <a:defRPr/>
            </a:pPr>
            <a:fld id="{9CF201F1-95A0-4402-B9EC-123C8153E105}" type="slidenum">
              <a:rPr lang="en-US" altLang="ro-RO"/>
              <a:pPr>
                <a:defRPr/>
              </a:pPr>
              <a:t>‹#›</a:t>
            </a:fld>
            <a:endParaRPr lang="en-US" altLang="ro-RO"/>
          </a:p>
        </p:txBody>
      </p:sp>
    </p:spTree>
    <p:extLst>
      <p:ext uri="{BB962C8B-B14F-4D97-AF65-F5344CB8AC3E}">
        <p14:creationId xmlns:p14="http://schemas.microsoft.com/office/powerpoint/2010/main" val="3635121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F8A268E4-3A08-0019-34FA-F04FCE52C7D2}"/>
              </a:ext>
            </a:extLst>
          </p:cNvPr>
          <p:cNvSpPr>
            <a:spLocks noGrp="1"/>
          </p:cNvSpPr>
          <p:nvPr>
            <p:ph type="dt" sz="half" idx="10"/>
          </p:nvPr>
        </p:nvSpPr>
        <p:spPr/>
        <p:txBody>
          <a:bodyPr/>
          <a:lstStyle>
            <a:lvl1pPr>
              <a:defRPr/>
            </a:lvl1pPr>
          </a:lstStyle>
          <a:p>
            <a:pPr>
              <a:defRPr/>
            </a:pPr>
            <a:fld id="{2587530E-D259-493B-B6F8-DC8E4267CC78}" type="datetime1">
              <a:rPr lang="en-US"/>
              <a:pPr>
                <a:defRPr/>
              </a:pPr>
              <a:t>11/9/2023</a:t>
            </a:fld>
            <a:endParaRPr lang="en-US"/>
          </a:p>
        </p:txBody>
      </p:sp>
      <p:sp>
        <p:nvSpPr>
          <p:cNvPr id="6" name="Footer Placeholder 21">
            <a:extLst>
              <a:ext uri="{FF2B5EF4-FFF2-40B4-BE49-F238E27FC236}">
                <a16:creationId xmlns:a16="http://schemas.microsoft.com/office/drawing/2014/main" id="{899C737F-FBDE-1147-CA71-3CA39C777F7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F4BED6FA-0FA6-05D9-BB31-A061B85E8B85}"/>
              </a:ext>
            </a:extLst>
          </p:cNvPr>
          <p:cNvSpPr>
            <a:spLocks noGrp="1"/>
          </p:cNvSpPr>
          <p:nvPr>
            <p:ph type="sldNum" sz="quarter" idx="12"/>
          </p:nvPr>
        </p:nvSpPr>
        <p:spPr/>
        <p:txBody>
          <a:bodyPr/>
          <a:lstStyle>
            <a:lvl1pPr>
              <a:defRPr/>
            </a:lvl1pPr>
          </a:lstStyle>
          <a:p>
            <a:pPr>
              <a:defRPr/>
            </a:pPr>
            <a:fld id="{80040AE8-AB56-4267-B33E-B83D4A14270E}" type="slidenum">
              <a:rPr lang="en-US" altLang="ro-RO"/>
              <a:pPr>
                <a:defRPr/>
              </a:pPr>
              <a:t>‹#›</a:t>
            </a:fld>
            <a:endParaRPr lang="en-US" altLang="ro-RO"/>
          </a:p>
        </p:txBody>
      </p:sp>
    </p:spTree>
    <p:extLst>
      <p:ext uri="{BB962C8B-B14F-4D97-AF65-F5344CB8AC3E}">
        <p14:creationId xmlns:p14="http://schemas.microsoft.com/office/powerpoint/2010/main" val="4288411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id="{CB0993F0-7AF2-4B02-9EF5-C8DB24EED7F5}"/>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5">
            <a:extLst>
              <a:ext uri="{FF2B5EF4-FFF2-40B4-BE49-F238E27FC236}">
                <a16:creationId xmlns:a16="http://schemas.microsoft.com/office/drawing/2014/main" id="{4851FFD7-F2ED-49F3-9724-B3C2E80D1A5E}"/>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a:extLst>
              <a:ext uri="{FF2B5EF4-FFF2-40B4-BE49-F238E27FC236}">
                <a16:creationId xmlns:a16="http://schemas.microsoft.com/office/drawing/2014/main" id="{E1653FBD-87A7-A561-3081-47B11A3D680C}"/>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Freeform 16">
            <a:extLst>
              <a:ext uri="{FF2B5EF4-FFF2-40B4-BE49-F238E27FC236}">
                <a16:creationId xmlns:a16="http://schemas.microsoft.com/office/drawing/2014/main" id="{D4427612-5FE9-A0DE-45C6-7F21031599BC}"/>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id="{44C78DCC-7B2A-EDC7-2BE5-35CFD2A8F76A}"/>
              </a:ext>
            </a:extLst>
          </p:cNvPr>
          <p:cNvSpPr>
            <a:spLocks noGrp="1"/>
          </p:cNvSpPr>
          <p:nvPr>
            <p:ph type="dt" sz="half" idx="10"/>
          </p:nvPr>
        </p:nvSpPr>
        <p:spPr/>
        <p:txBody>
          <a:bodyPr/>
          <a:lstStyle>
            <a:lvl1pPr>
              <a:defRPr/>
            </a:lvl1pPr>
          </a:lstStyle>
          <a:p>
            <a:pPr>
              <a:defRPr/>
            </a:pPr>
            <a:fld id="{56572A9C-B767-4FCB-911C-55D1166653D4}" type="datetime1">
              <a:rPr lang="en-US"/>
              <a:pPr>
                <a:defRPr/>
              </a:pPr>
              <a:t>11/9/2023</a:t>
            </a:fld>
            <a:endParaRPr lang="en-US"/>
          </a:p>
        </p:txBody>
      </p:sp>
      <p:sp>
        <p:nvSpPr>
          <p:cNvPr id="10" name="Footer Placeholder 5">
            <a:extLst>
              <a:ext uri="{FF2B5EF4-FFF2-40B4-BE49-F238E27FC236}">
                <a16:creationId xmlns:a16="http://schemas.microsoft.com/office/drawing/2014/main" id="{A5E990C5-DC2B-0E06-C036-50A84AA95FF6}"/>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02B04A95-53A4-8612-DBB6-51033232E655}"/>
              </a:ext>
            </a:extLst>
          </p:cNvPr>
          <p:cNvSpPr>
            <a:spLocks noGrp="1"/>
          </p:cNvSpPr>
          <p:nvPr>
            <p:ph type="sldNum" sz="quarter" idx="12"/>
          </p:nvPr>
        </p:nvSpPr>
        <p:spPr>
          <a:xfrm>
            <a:off x="8077200" y="6356350"/>
            <a:ext cx="609600" cy="365125"/>
          </a:xfrm>
        </p:spPr>
        <p:txBody>
          <a:bodyPr/>
          <a:lstStyle>
            <a:lvl1pPr>
              <a:defRPr/>
            </a:lvl1pPr>
          </a:lstStyle>
          <a:p>
            <a:pPr>
              <a:defRPr/>
            </a:pPr>
            <a:fld id="{3DEBD30D-4BED-48C7-8BBE-F074D2A8EB81}" type="slidenum">
              <a:rPr lang="en-US" altLang="ro-RO"/>
              <a:pPr>
                <a:defRPr/>
              </a:pPr>
              <a:t>‹#›</a:t>
            </a:fld>
            <a:endParaRPr lang="en-US" altLang="ro-RO"/>
          </a:p>
        </p:txBody>
      </p:sp>
    </p:spTree>
    <p:extLst>
      <p:ext uri="{BB962C8B-B14F-4D97-AF65-F5344CB8AC3E}">
        <p14:creationId xmlns:p14="http://schemas.microsoft.com/office/powerpoint/2010/main" val="3789856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E31C929A-B706-FEA4-DD14-553ADBB7C89B}"/>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Freeform 7">
            <a:extLst>
              <a:ext uri="{FF2B5EF4-FFF2-40B4-BE49-F238E27FC236}">
                <a16:creationId xmlns:a16="http://schemas.microsoft.com/office/drawing/2014/main" id="{43C86F77-15D3-B2A2-756B-B918DB2DAC76}"/>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1028" name="Title Placeholder 8">
            <a:extLst>
              <a:ext uri="{FF2B5EF4-FFF2-40B4-BE49-F238E27FC236}">
                <a16:creationId xmlns:a16="http://schemas.microsoft.com/office/drawing/2014/main" id="{691A0372-51EE-A4E3-6FED-A50453CF3E43}"/>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CCAED114-2649-0FA0-8D6D-482F73770BEF}"/>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48B5571A-E25A-56D0-A55A-FA15AA07B8DE}"/>
              </a:ext>
            </a:extLst>
          </p:cNvPr>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045C75"/>
                </a:solidFill>
                <a:latin typeface="Arial" charset="0"/>
                <a:cs typeface="Arial" charset="0"/>
              </a:defRPr>
            </a:lvl1pPr>
          </a:lstStyle>
          <a:p>
            <a:pPr>
              <a:defRPr/>
            </a:pPr>
            <a:fld id="{877811BC-E1B7-4473-BCBD-A91DC883B0FE}" type="datetime1">
              <a:rPr lang="en-US"/>
              <a:pPr>
                <a:defRPr/>
              </a:pPr>
              <a:t>11/9/2023</a:t>
            </a:fld>
            <a:endParaRPr lang="en-US"/>
          </a:p>
        </p:txBody>
      </p:sp>
      <p:sp>
        <p:nvSpPr>
          <p:cNvPr id="22" name="Footer Placeholder 21">
            <a:extLst>
              <a:ext uri="{FF2B5EF4-FFF2-40B4-BE49-F238E27FC236}">
                <a16:creationId xmlns:a16="http://schemas.microsoft.com/office/drawing/2014/main" id="{7E6F9CB4-A051-D8CA-DDF8-ED41C8CAB3D8}"/>
              </a:ext>
            </a:extLst>
          </p:cNvPr>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045C75"/>
                </a:solidFill>
                <a:latin typeface="Arial" charset="0"/>
                <a:cs typeface="Arial" charset="0"/>
              </a:defRPr>
            </a:lvl1pPr>
          </a:lstStyle>
          <a:p>
            <a:pPr>
              <a:defRPr/>
            </a:pPr>
            <a:endParaRPr lang="en-US"/>
          </a:p>
        </p:txBody>
      </p:sp>
      <p:sp>
        <p:nvSpPr>
          <p:cNvPr id="18" name="Slide Number Placeholder 17">
            <a:extLst>
              <a:ext uri="{FF2B5EF4-FFF2-40B4-BE49-F238E27FC236}">
                <a16:creationId xmlns:a16="http://schemas.microsoft.com/office/drawing/2014/main" id="{F96D4578-241B-8559-65E2-B04AB1B650F4}"/>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a:defRPr/>
            </a:pPr>
            <a:fld id="{26E2C6DB-FC7D-4CF4-9D31-B12ED658A116}" type="slidenum">
              <a:rPr lang="en-US" altLang="ro-RO"/>
              <a:pPr>
                <a:defRPr/>
              </a:pPr>
              <a:t>‹#›</a:t>
            </a:fld>
            <a:endParaRPr lang="en-US" altLang="ro-RO"/>
          </a:p>
        </p:txBody>
      </p:sp>
      <p:grpSp>
        <p:nvGrpSpPr>
          <p:cNvPr id="1033" name="Group 1">
            <a:extLst>
              <a:ext uri="{FF2B5EF4-FFF2-40B4-BE49-F238E27FC236}">
                <a16:creationId xmlns:a16="http://schemas.microsoft.com/office/drawing/2014/main" id="{6B5AA8BF-34DF-079D-D2B1-6C102A429344}"/>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id="{F313E9D4-107D-CE1B-61A2-2953ACF6BF1B}"/>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3" name="Freeform 12">
              <a:extLst>
                <a:ext uri="{FF2B5EF4-FFF2-40B4-BE49-F238E27FC236}">
                  <a16:creationId xmlns:a16="http://schemas.microsoft.com/office/drawing/2014/main" id="{3EFDAFBC-F7F1-7D30-D587-064E863739C6}"/>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4523" r:id="rId1"/>
    <p:sldLayoutId id="2147484514" r:id="rId2"/>
    <p:sldLayoutId id="2147484524" r:id="rId3"/>
    <p:sldLayoutId id="2147484515" r:id="rId4"/>
    <p:sldLayoutId id="2147484516" r:id="rId5"/>
    <p:sldLayoutId id="2147484517" r:id="rId6"/>
    <p:sldLayoutId id="2147484518" r:id="rId7"/>
    <p:sldLayoutId id="2147484519" r:id="rId8"/>
    <p:sldLayoutId id="2147484525" r:id="rId9"/>
    <p:sldLayoutId id="2147484520" r:id="rId10"/>
    <p:sldLayoutId id="2147484521" r:id="rId11"/>
    <p:sldLayoutId id="2147484522" r:id="rId12"/>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oleObject" Target="../embeddings/oleObject3.bin"/><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4.bin"/><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5.bin"/><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542D11EA-00D1-F599-D6FF-1A088E0DB4FF}"/>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BEF4B0D5-7051-490F-A44C-0934D1A79F4A}" type="slidenum">
              <a:rPr lang="ro-RO" altLang="ro-RO" sz="1200">
                <a:solidFill>
                  <a:srgbClr val="045C75"/>
                </a:solidFill>
                <a:latin typeface="Arial" panose="020B0604020202020204" pitchFamily="34" charset="0"/>
              </a:rPr>
              <a:pPr algn="r" eaLnBrk="1" hangingPunct="1">
                <a:spcBef>
                  <a:spcPct val="0"/>
                </a:spcBef>
                <a:buClrTx/>
                <a:buSzTx/>
                <a:buFontTx/>
                <a:buNone/>
              </a:pPr>
              <a:t>1</a:t>
            </a:fld>
            <a:endParaRPr lang="ro-RO" altLang="ro-RO" sz="1200" dirty="0">
              <a:solidFill>
                <a:srgbClr val="045C75"/>
              </a:solidFill>
              <a:latin typeface="Arial" panose="020B0604020202020204" pitchFamily="34" charset="0"/>
            </a:endParaRPr>
          </a:p>
        </p:txBody>
      </p:sp>
      <p:sp>
        <p:nvSpPr>
          <p:cNvPr id="7171" name="TextBox 1">
            <a:extLst>
              <a:ext uri="{FF2B5EF4-FFF2-40B4-BE49-F238E27FC236}">
                <a16:creationId xmlns:a16="http://schemas.microsoft.com/office/drawing/2014/main" id="{91F1D7C8-AD54-A491-DF60-27A7021F0327}"/>
              </a:ext>
            </a:extLst>
          </p:cNvPr>
          <p:cNvSpPr txBox="1">
            <a:spLocks noChangeArrowheads="1"/>
          </p:cNvSpPr>
          <p:nvPr/>
        </p:nvSpPr>
        <p:spPr bwMode="auto">
          <a:xfrm>
            <a:off x="180474" y="5945188"/>
            <a:ext cx="86988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dirty="0">
                <a:solidFill>
                  <a:srgbClr val="0000FF"/>
                </a:solidFill>
                <a:latin typeface="Arial" panose="020B0604020202020204" pitchFamily="34" charset="0"/>
              </a:rPr>
              <a:t>București, 9 noiembrie 2023</a:t>
            </a:r>
          </a:p>
        </p:txBody>
      </p:sp>
      <p:sp>
        <p:nvSpPr>
          <p:cNvPr id="7172" name="Rectangle 7">
            <a:extLst>
              <a:ext uri="{FF2B5EF4-FFF2-40B4-BE49-F238E27FC236}">
                <a16:creationId xmlns:a16="http://schemas.microsoft.com/office/drawing/2014/main" id="{46556DC4-4F4C-2271-3023-6F9B9CBD3672}"/>
              </a:ext>
            </a:extLst>
          </p:cNvPr>
          <p:cNvSpPr>
            <a:spLocks noChangeArrowheads="1"/>
          </p:cNvSpPr>
          <p:nvPr/>
        </p:nvSpPr>
        <p:spPr bwMode="auto">
          <a:xfrm>
            <a:off x="354563" y="1019175"/>
            <a:ext cx="8453535" cy="664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l">
              <a:buNone/>
            </a:pPr>
            <a:r>
              <a:rPr lang="ro-RO" sz="1800" b="1" i="0" u="none" strike="noStrike" baseline="0" dirty="0">
                <a:solidFill>
                  <a:srgbClr val="0000FF"/>
                </a:solidFill>
                <a:latin typeface="Times New Roman" panose="02020603050405020304" pitchFamily="18" charset="0"/>
                <a:cs typeface="Times New Roman" panose="02020603050405020304" pitchFamily="18" charset="0"/>
              </a:rPr>
              <a:t>Conferința internațională ISF 2023 - Ediția a IX-a</a:t>
            </a:r>
          </a:p>
          <a:p>
            <a:pPr algn="l">
              <a:buNone/>
            </a:pPr>
            <a:r>
              <a:rPr lang="ro-RO" sz="1600" b="1" i="0" u="none" strike="noStrike" baseline="0" dirty="0">
                <a:solidFill>
                  <a:srgbClr val="0000FF"/>
                </a:solidFill>
                <a:latin typeface="Times New Roman" panose="02020603050405020304" pitchFamily="18" charset="0"/>
                <a:cs typeface="Times New Roman" panose="02020603050405020304" pitchFamily="18" charset="0"/>
              </a:rPr>
              <a:t>Trenduri care definesc viitorul! Impactul ESG asupra piețelor financiare nebancare</a:t>
            </a:r>
          </a:p>
        </p:txBody>
      </p:sp>
      <p:sp>
        <p:nvSpPr>
          <p:cNvPr id="7173" name="Rectangle 3">
            <a:extLst>
              <a:ext uri="{FF2B5EF4-FFF2-40B4-BE49-F238E27FC236}">
                <a16:creationId xmlns:a16="http://schemas.microsoft.com/office/drawing/2014/main" id="{0861716F-C6EB-B8C2-4440-540FCF9189D1}"/>
              </a:ext>
            </a:extLst>
          </p:cNvPr>
          <p:cNvSpPr txBox="1">
            <a:spLocks noChangeArrowheads="1"/>
          </p:cNvSpPr>
          <p:nvPr/>
        </p:nvSpPr>
        <p:spPr bwMode="auto">
          <a:xfrm>
            <a:off x="523875" y="3785072"/>
            <a:ext cx="7854950"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18288"/>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Font typeface="Wingdings 2" panose="05020102010507070707" pitchFamily="18" charset="2"/>
              <a:buNone/>
            </a:pPr>
            <a:r>
              <a:rPr lang="ro-RO" altLang="en-US" sz="2000" b="1" dirty="0">
                <a:solidFill>
                  <a:srgbClr val="0000FF"/>
                </a:solidFill>
              </a:rPr>
              <a:t>Lucian Liviu ALBU</a:t>
            </a:r>
          </a:p>
          <a:p>
            <a:pPr algn="r" eaLnBrk="1" hangingPunct="1">
              <a:spcBef>
                <a:spcPct val="0"/>
              </a:spcBef>
              <a:buFont typeface="Wingdings 2" panose="05020102010507070707" pitchFamily="18" charset="2"/>
              <a:buNone/>
            </a:pPr>
            <a:r>
              <a:rPr lang="ro-RO" altLang="en-US" sz="1800" dirty="0">
                <a:solidFill>
                  <a:srgbClr val="0000FF"/>
                </a:solidFill>
              </a:rPr>
              <a:t>Institutul de Prognoză Economică, Academia Română</a:t>
            </a:r>
          </a:p>
          <a:p>
            <a:pPr algn="r" eaLnBrk="1" hangingPunct="1">
              <a:spcBef>
                <a:spcPct val="0"/>
              </a:spcBef>
              <a:buFont typeface="Wingdings 2" panose="05020102010507070707" pitchFamily="18" charset="2"/>
              <a:buNone/>
            </a:pPr>
            <a:r>
              <a:rPr lang="ro-RO" altLang="en-US" sz="1800" dirty="0">
                <a:solidFill>
                  <a:srgbClr val="0000FF"/>
                </a:solidFill>
              </a:rPr>
              <a:t>Consiliul Științific al ISF</a:t>
            </a:r>
          </a:p>
          <a:p>
            <a:pPr algn="r" eaLnBrk="1" hangingPunct="1">
              <a:buFont typeface="Wingdings 2" panose="05020102010507070707" pitchFamily="18" charset="2"/>
              <a:buNone/>
            </a:pPr>
            <a:endParaRPr lang="ro-RO" altLang="en-US" sz="1800" dirty="0"/>
          </a:p>
          <a:p>
            <a:pPr algn="r" eaLnBrk="1" hangingPunct="1">
              <a:buFont typeface="Wingdings 2" panose="05020102010507070707" pitchFamily="18" charset="2"/>
              <a:buNone/>
            </a:pPr>
            <a:endParaRPr lang="ro-RO" altLang="en-US" dirty="0"/>
          </a:p>
          <a:p>
            <a:pPr algn="r" eaLnBrk="1" hangingPunct="1">
              <a:buFont typeface="Wingdings 2" panose="05020102010507070707" pitchFamily="18" charset="2"/>
              <a:buNone/>
            </a:pPr>
            <a:endParaRPr lang="ro-RO" altLang="en-US" dirty="0"/>
          </a:p>
        </p:txBody>
      </p:sp>
      <p:sp>
        <p:nvSpPr>
          <p:cNvPr id="12" name="TextBox 11">
            <a:extLst>
              <a:ext uri="{FF2B5EF4-FFF2-40B4-BE49-F238E27FC236}">
                <a16:creationId xmlns:a16="http://schemas.microsoft.com/office/drawing/2014/main" id="{5CB1EB8A-AF16-5BDF-4D16-ED595809CA56}"/>
              </a:ext>
            </a:extLst>
          </p:cNvPr>
          <p:cNvSpPr txBox="1">
            <a:spLocks noChangeArrowheads="1"/>
          </p:cNvSpPr>
          <p:nvPr/>
        </p:nvSpPr>
        <p:spPr bwMode="auto">
          <a:xfrm>
            <a:off x="523875" y="2431170"/>
            <a:ext cx="8015288"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it-IT" altLang="ro-RO" b="1" dirty="0">
                <a:solidFill>
                  <a:srgbClr val="0000FF"/>
                </a:solidFill>
                <a:latin typeface="Arial" panose="020B0604020202020204" pitchFamily="34" charset="0"/>
              </a:rPr>
              <a:t>Corela</a:t>
            </a:r>
            <a:r>
              <a:rPr lang="ro-RO" altLang="ro-RO" b="1" dirty="0">
                <a:solidFill>
                  <a:srgbClr val="0000FF"/>
                </a:solidFill>
                <a:latin typeface="Arial" panose="020B0604020202020204" pitchFamily="34" charset="0"/>
              </a:rPr>
              <a:t>ț</a:t>
            </a:r>
            <a:r>
              <a:rPr lang="it-IT" altLang="ro-RO" b="1" dirty="0">
                <a:solidFill>
                  <a:srgbClr val="0000FF"/>
                </a:solidFill>
                <a:latin typeface="Arial" panose="020B0604020202020204" pitchFamily="34" charset="0"/>
              </a:rPr>
              <a:t>ia dintre Pia</a:t>
            </a:r>
            <a:r>
              <a:rPr lang="ro-RO" altLang="ro-RO" b="1" dirty="0">
                <a:solidFill>
                  <a:srgbClr val="0000FF"/>
                </a:solidFill>
                <a:latin typeface="Arial" panose="020B0604020202020204" pitchFamily="34" charset="0"/>
              </a:rPr>
              <a:t>ț</a:t>
            </a:r>
            <a:r>
              <a:rPr lang="it-IT" altLang="ro-RO" b="1" dirty="0">
                <a:solidFill>
                  <a:srgbClr val="0000FF"/>
                </a:solidFill>
                <a:latin typeface="Arial" panose="020B0604020202020204" pitchFamily="34" charset="0"/>
              </a:rPr>
              <a:t>a Financiar</a:t>
            </a:r>
            <a:r>
              <a:rPr lang="ro-RO" altLang="ro-RO" b="1" dirty="0">
                <a:solidFill>
                  <a:srgbClr val="0000FF"/>
                </a:solidFill>
                <a:latin typeface="Arial" panose="020B0604020202020204" pitchFamily="34" charset="0"/>
              </a:rPr>
              <a:t>ă</a:t>
            </a:r>
            <a:r>
              <a:rPr lang="it-IT" altLang="ro-RO" b="1" dirty="0">
                <a:solidFill>
                  <a:srgbClr val="0000FF"/>
                </a:solidFill>
                <a:latin typeface="Arial" panose="020B0604020202020204" pitchFamily="34" charset="0"/>
              </a:rPr>
              <a:t> </a:t>
            </a:r>
            <a:r>
              <a:rPr lang="ro-RO" altLang="ro-RO" b="1" dirty="0">
                <a:solidFill>
                  <a:srgbClr val="0000FF"/>
                </a:solidFill>
                <a:latin typeface="Arial" panose="020B0604020202020204" pitchFamily="34" charset="0"/>
              </a:rPr>
              <a:t>ș</a:t>
            </a:r>
            <a:r>
              <a:rPr lang="it-IT" altLang="ro-RO" b="1" dirty="0">
                <a:solidFill>
                  <a:srgbClr val="0000FF"/>
                </a:solidFill>
                <a:latin typeface="Arial" panose="020B0604020202020204" pitchFamily="34" charset="0"/>
              </a:rPr>
              <a:t>i Cre</a:t>
            </a:r>
            <a:r>
              <a:rPr lang="ro-RO" altLang="ro-RO" b="1" dirty="0">
                <a:solidFill>
                  <a:srgbClr val="0000FF"/>
                </a:solidFill>
                <a:latin typeface="Arial" panose="020B0604020202020204" pitchFamily="34" charset="0"/>
              </a:rPr>
              <a:t>ș</a:t>
            </a:r>
            <a:r>
              <a:rPr lang="it-IT" altLang="ro-RO" b="1" dirty="0">
                <a:solidFill>
                  <a:srgbClr val="0000FF"/>
                </a:solidFill>
                <a:latin typeface="Arial" panose="020B0604020202020204" pitchFamily="34" charset="0"/>
              </a:rPr>
              <a:t>terea Economic</a:t>
            </a:r>
            <a:r>
              <a:rPr lang="ro-RO" altLang="ro-RO" b="1" dirty="0">
                <a:solidFill>
                  <a:srgbClr val="0000FF"/>
                </a:solidFill>
                <a:latin typeface="Arial" panose="020B0604020202020204" pitchFamily="34" charset="0"/>
              </a:rPr>
              <a:t>ă.</a:t>
            </a:r>
            <a:r>
              <a:rPr lang="it-IT" altLang="ro-RO" b="1" dirty="0">
                <a:solidFill>
                  <a:srgbClr val="0000FF"/>
                </a:solidFill>
                <a:latin typeface="Arial" panose="020B0604020202020204" pitchFamily="34" charset="0"/>
              </a:rPr>
              <a:t> Convergen</a:t>
            </a:r>
            <a:r>
              <a:rPr lang="ro-RO" altLang="ro-RO" b="1" dirty="0">
                <a:solidFill>
                  <a:srgbClr val="0000FF"/>
                </a:solidFill>
                <a:latin typeface="Arial" panose="020B0604020202020204" pitchFamily="34" charset="0"/>
              </a:rPr>
              <a:t>ț</a:t>
            </a:r>
            <a:r>
              <a:rPr lang="it-IT" altLang="ro-RO" b="1" dirty="0">
                <a:solidFill>
                  <a:srgbClr val="0000FF"/>
                </a:solidFill>
                <a:latin typeface="Arial" panose="020B0604020202020204" pitchFamily="34" charset="0"/>
              </a:rPr>
              <a:t>a </a:t>
            </a:r>
            <a:r>
              <a:rPr lang="ro-RO" altLang="ro-RO" b="1" dirty="0">
                <a:solidFill>
                  <a:srgbClr val="0000FF"/>
                </a:solidFill>
                <a:latin typeface="Arial" panose="020B0604020202020204" pitchFamily="34" charset="0"/>
              </a:rPr>
              <a:t>î</a:t>
            </a:r>
            <a:r>
              <a:rPr lang="it-IT" altLang="ro-RO" b="1" dirty="0">
                <a:solidFill>
                  <a:srgbClr val="0000FF"/>
                </a:solidFill>
                <a:latin typeface="Arial" panose="020B0604020202020204" pitchFamily="34" charset="0"/>
              </a:rPr>
              <a:t>n UE</a:t>
            </a:r>
            <a:endParaRPr lang="ro-RO" altLang="ro-RO" b="1" dirty="0">
              <a:solidFill>
                <a:srgbClr val="0000FF"/>
              </a:solidFill>
              <a:latin typeface="Arial" panose="020B0604020202020204" pitchFamily="34" charset="0"/>
            </a:endParaRPr>
          </a:p>
          <a:p>
            <a:pPr algn="ctr" eaLnBrk="1" hangingPunct="1">
              <a:spcBef>
                <a:spcPct val="0"/>
              </a:spcBef>
              <a:buClrTx/>
              <a:buSzTx/>
              <a:buFontTx/>
              <a:buNone/>
            </a:pPr>
            <a:r>
              <a:rPr lang="ro-RO" sz="1600" dirty="0">
                <a:solidFill>
                  <a:srgbClr val="0000FF"/>
                </a:solidFill>
                <a:latin typeface="Times New Roman" panose="02020603050405020304" pitchFamily="18" charset="0"/>
                <a:cs typeface="Times New Roman" panose="02020603050405020304" pitchFamily="18" charset="0"/>
              </a:rPr>
              <a:t>(</a:t>
            </a:r>
            <a:r>
              <a:rPr lang="en-GB" sz="1600" dirty="0">
                <a:solidFill>
                  <a:srgbClr val="0000FF"/>
                </a:solidFill>
                <a:latin typeface="Times New Roman" panose="02020603050405020304" pitchFamily="18" charset="0"/>
                <a:cs typeface="Times New Roman" panose="02020603050405020304" pitchFamily="18" charset="0"/>
              </a:rPr>
              <a:t>Correlation between the Financial Market and Economic Growth</a:t>
            </a:r>
            <a:r>
              <a:rPr lang="ro-RO" sz="1600" dirty="0">
                <a:solidFill>
                  <a:srgbClr val="0000FF"/>
                </a:solidFill>
                <a:latin typeface="Times New Roman" panose="02020603050405020304" pitchFamily="18" charset="0"/>
                <a:cs typeface="Times New Roman" panose="02020603050405020304" pitchFamily="18" charset="0"/>
              </a:rPr>
              <a:t>.</a:t>
            </a:r>
            <a:r>
              <a:rPr lang="en-GB" sz="1600" dirty="0">
                <a:solidFill>
                  <a:srgbClr val="0000FF"/>
                </a:solidFill>
                <a:latin typeface="Times New Roman" panose="02020603050405020304" pitchFamily="18" charset="0"/>
                <a:cs typeface="Times New Roman" panose="02020603050405020304" pitchFamily="18" charset="0"/>
              </a:rPr>
              <a:t> Convergence in the EU</a:t>
            </a:r>
            <a:r>
              <a:rPr lang="ro-RO" sz="1600" dirty="0">
                <a:solidFill>
                  <a:srgbClr val="0000FF"/>
                </a:solidFill>
                <a:latin typeface="Times New Roman" panose="02020603050405020304" pitchFamily="18" charset="0"/>
                <a:cs typeface="Times New Roman" panose="02020603050405020304" pitchFamily="18" charset="0"/>
              </a:rPr>
              <a:t>)</a:t>
            </a:r>
            <a:endParaRPr lang="ro-RO" altLang="ro-RO" sz="16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26052" y="721891"/>
            <a:ext cx="8686800" cy="5753554"/>
          </a:xfrm>
        </p:spPr>
        <p:txBody>
          <a:bodyPr/>
          <a:lstStyle/>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cazul României, valoarea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primului raport</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cel calculat pe baza PIB-ului în dolari PPP, deci raportul r$ (notat pe grafic cu rW118, corespunzător unui eșantion reprezentativ format din 118 state), a înregistrat un trend general de scădere, de la 3,29 în 1995, la 2,64 în 2022 (cu un maxim de 3,57 în 2001 și un minim de 1,61 în 2008). Conform previziunilor FMI, acesta va continua să scadă până la 2,20 în 2028, iar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după 2030 putem prevedea o apropiere tot mai importantă de raportul euro/dolar</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Pentru cel de-</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al doilea raport</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bazat pe datele în PPS, dinamica în cazul României a fost de la 3,61 în 1995, la minimul de 1,77 în 2007 (anul aderării la UE) și la 1,81 în anul 2022. Pentru viitor,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 măsură ce România va depăși media europeană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(conform estimărilor noastre în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2036-2037</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valoarea raportului dintre venitul pe locuitor în euro PPS și cel în euro va oscila în jurul unității</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După cum este demonstrat,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între raportul menționat</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(în cele două variante)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și nivelul absolut sau cel relativ al dezvoltării economice</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(adică variabila y, pe de-o parte, venitul pe locuitor în dolari PPP și respectiv în euro PPS, și, pe de altă parte, proporția venitului pe locuitor, la nivel național, în media fie la nivel global fie în UE, g%),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există o</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corelație negativă semnificativă</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Astfel,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cazul W118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valorile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coeficientului de corelație</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dintre r$ și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yPPP</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respectiv dintre r$ și g% au fost semnificativ negative, pentru perioada 1995-2022 de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-0,501</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respectiv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-0,467</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iar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cazul UE</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(dintre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rEuro</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yPPS</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respectiv dintre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rEuro</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g%) de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-0,645</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respectiv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-0,700.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10</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3153323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44714" y="967921"/>
            <a:ext cx="8686800" cy="5753554"/>
          </a:xfrm>
        </p:spPr>
        <p:txBody>
          <a:bodyPr/>
          <a:lstStyle/>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După 1995, la nivel global, convergența reală, în cazul seriei cronologice a venitului pe locuitor (y), atât între state (un eșantion de 118 țări, W118), cât și între cele trei grupe de venit ale BM (ridicat, H, mediu, M, și respectiv mic, L), exprimată prin dinamica valorii coeficientului de variație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cv%y</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deși mai lentă după criza financiară din primul deceniu al secolului, a continuat și după 2010, conform graficelor din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3</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r>
              <a:rPr lang="ro-RO"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această figură, traiectoria neagră întreruptă este pentru eșantionul celor 118 state (W118), iar aceea albastră continuă pentru economia întregii lumi (cuprinzând toate cele trei grupe,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Wgr</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perioada fiind 1995-2022).</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 graficul inferior din figură am înlocuit timpul de pe axa orizontală (t) cu valoarea venitului pe locuitor, observându-se mai clar în acest fel corelația negativă puternică dintre convergență (variabila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c%y</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nivelul dezvoltării economice (y, exprimat prin valoarea medie anuală a PIB-ului pe locuitor, în mii dolari internaționali PPP). Corespunzător graficelor figurii, pentru întreaga perioadă analizată, 1995-2022, valoarea coeficientului de corelație între coeficientul de variație (cv%) și venitul mediu pe locuitor (y) a fost de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-0,977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cazul eșantionului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W118</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respectiv de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-0,970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cazul întregii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economii mondiale compusă din cele trei grupe de venit</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11</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40845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CC211D-7351-24BA-321B-41967E5A5709}"/>
              </a:ext>
            </a:extLst>
          </p:cNvPr>
          <p:cNvSpPr>
            <a:spLocks noGrp="1"/>
          </p:cNvSpPr>
          <p:nvPr>
            <p:ph type="sldNum" sz="quarter" idx="12"/>
          </p:nvPr>
        </p:nvSpPr>
        <p:spPr/>
        <p:txBody>
          <a:bodyPr/>
          <a:lstStyle/>
          <a:p>
            <a:pPr>
              <a:defRPr/>
            </a:pPr>
            <a:fld id="{9CF201F1-95A0-4402-B9EC-123C8153E105}" type="slidenum">
              <a:rPr lang="en-US" altLang="ro-RO" smtClean="0"/>
              <a:pPr>
                <a:defRPr/>
              </a:pPr>
              <a:t>12</a:t>
            </a:fld>
            <a:endParaRPr lang="en-US" altLang="ro-RO"/>
          </a:p>
        </p:txBody>
      </p:sp>
      <p:sp>
        <p:nvSpPr>
          <p:cNvPr id="3" name="Rectangle 2">
            <a:extLst>
              <a:ext uri="{FF2B5EF4-FFF2-40B4-BE49-F238E27FC236}">
                <a16:creationId xmlns:a16="http://schemas.microsoft.com/office/drawing/2014/main" id="{185B94AE-42D6-070D-FF15-1E2B246A196C}"/>
              </a:ext>
            </a:extLst>
          </p:cNvPr>
          <p:cNvSpPr>
            <a:spLocks noChangeArrowheads="1"/>
          </p:cNvSpPr>
          <p:nvPr/>
        </p:nvSpPr>
        <p:spPr bwMode="auto">
          <a:xfrm>
            <a:off x="1455575" y="109168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5121" name="Picture 69">
            <a:extLst>
              <a:ext uri="{FF2B5EF4-FFF2-40B4-BE49-F238E27FC236}">
                <a16:creationId xmlns:a16="http://schemas.microsoft.com/office/drawing/2014/main" id="{3CAD9881-73C9-A6DE-2D33-DD6E44F24A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896" y="816439"/>
            <a:ext cx="6990673" cy="474188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A6D98B83-CC96-7509-93A8-8DEACC12BB82}"/>
              </a:ext>
            </a:extLst>
          </p:cNvPr>
          <p:cNvSpPr>
            <a:spLocks noChangeArrowheads="1"/>
          </p:cNvSpPr>
          <p:nvPr/>
        </p:nvSpPr>
        <p:spPr bwMode="auto">
          <a:xfrm>
            <a:off x="1455575" y="51398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5">
            <a:extLst>
              <a:ext uri="{FF2B5EF4-FFF2-40B4-BE49-F238E27FC236}">
                <a16:creationId xmlns:a16="http://schemas.microsoft.com/office/drawing/2014/main" id="{6390DD64-8080-C56B-E489-F2D3A617FAAD}"/>
              </a:ext>
            </a:extLst>
          </p:cNvPr>
          <p:cNvSpPr txBox="1">
            <a:spLocks noChangeArrowheads="1"/>
          </p:cNvSpPr>
          <p:nvPr/>
        </p:nvSpPr>
        <p:spPr bwMode="auto">
          <a:xfrm>
            <a:off x="752317" y="5766318"/>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3.</a:t>
            </a:r>
            <a:endParaRPr lang="ro-RO" altLang="en-US" sz="1400" b="1" u="sng" dirty="0">
              <a:solidFill>
                <a:srgbClr val="0000FF"/>
              </a:solidFill>
              <a:latin typeface="Times New Roman" panose="02020603050405020304" pitchFamily="18" charset="0"/>
            </a:endParaRPr>
          </a:p>
        </p:txBody>
      </p:sp>
    </p:spTree>
    <p:extLst>
      <p:ext uri="{BB962C8B-B14F-4D97-AF65-F5344CB8AC3E}">
        <p14:creationId xmlns:p14="http://schemas.microsoft.com/office/powerpoint/2010/main" val="387008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44714" y="785357"/>
            <a:ext cx="8686800" cy="5820925"/>
          </a:xfrm>
        </p:spPr>
        <p:txBody>
          <a:bodyPr/>
          <a:lstStyle/>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De asemenea, în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4</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prezentăm dinamica raportului procentual al venitului pe locuitor din România față de media mondială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g%RO</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comparativ cu acea în cazul grupelor de venit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g%H</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g%M</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respectiv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g%L</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Se observă creșterea impresionantă a poziției României, față de media mondială, de la 82,5% în anul 1995 și doar 73,0% în 2000, la peste 100% după 2005 și la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peste 200%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2022. Permanent, în perioada considerată, România s-a plasat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deasupra traiectoriei pentru grupa statelor cu venit mediu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(traiectoria albastră continuă). De altfel, conform grupării Băncii Mondiale, în ultimii ani România a început să fie încadrată în partea de jos a grupei statelor cu venit ridicat.</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UE trendul convergenței reale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între statele membre (exprimat prin dinamica valorii coeficientului de variație,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cv%y</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deși a fost încetinit după 2008 de criza financiară globală, a continuat totuși, (traiectoria neagră fiind în PPP, iar aceea albastră în PPS, ambele pentru perioada 1995-2022). Convergența între cele 27 de state ale UE, adică scăderea valorii coeficientului de variație, atât pentru cazul exprimării în dolari PPP, cât și respectiv în euro PPS (de la 30,0% și respectiv 31,6% în 1995, la 17,2% și respectiv 16,7% în 2022), se află într-o strânsă relație inversă cu venitul pe locuitor (exprimat în dolari internaționali PPP și respectiv în euro PPS), coeficientul de corelație între cele două variabile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cv%y</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y) fiind la nivelul întregii perioade considerate de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-0,931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și respectiv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-0,956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(valorile marcate sub graficul din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5</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unde pe axa orizontală anii sunt notați de la 1=1995 la 28=2022).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13</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2975457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CC211D-7351-24BA-321B-41967E5A5709}"/>
              </a:ext>
            </a:extLst>
          </p:cNvPr>
          <p:cNvSpPr>
            <a:spLocks noGrp="1"/>
          </p:cNvSpPr>
          <p:nvPr>
            <p:ph type="sldNum" sz="quarter" idx="12"/>
          </p:nvPr>
        </p:nvSpPr>
        <p:spPr/>
        <p:txBody>
          <a:bodyPr/>
          <a:lstStyle/>
          <a:p>
            <a:pPr>
              <a:defRPr/>
            </a:pPr>
            <a:fld id="{9CF201F1-95A0-4402-B9EC-123C8153E105}" type="slidenum">
              <a:rPr lang="en-US" altLang="ro-RO" smtClean="0"/>
              <a:pPr>
                <a:defRPr/>
              </a:pPr>
              <a:t>14</a:t>
            </a:fld>
            <a:endParaRPr lang="en-US" altLang="ro-RO"/>
          </a:p>
        </p:txBody>
      </p:sp>
      <p:sp>
        <p:nvSpPr>
          <p:cNvPr id="3" name="Rectangle 2">
            <a:extLst>
              <a:ext uri="{FF2B5EF4-FFF2-40B4-BE49-F238E27FC236}">
                <a16:creationId xmlns:a16="http://schemas.microsoft.com/office/drawing/2014/main" id="{185B94AE-42D6-070D-FF15-1E2B246A196C}"/>
              </a:ext>
            </a:extLst>
          </p:cNvPr>
          <p:cNvSpPr>
            <a:spLocks noChangeArrowheads="1"/>
          </p:cNvSpPr>
          <p:nvPr/>
        </p:nvSpPr>
        <p:spPr bwMode="auto">
          <a:xfrm>
            <a:off x="1455575" y="109168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a:extLst>
              <a:ext uri="{FF2B5EF4-FFF2-40B4-BE49-F238E27FC236}">
                <a16:creationId xmlns:a16="http://schemas.microsoft.com/office/drawing/2014/main" id="{A6D98B83-CC96-7509-93A8-8DEACC12BB82}"/>
              </a:ext>
            </a:extLst>
          </p:cNvPr>
          <p:cNvSpPr>
            <a:spLocks noChangeArrowheads="1"/>
          </p:cNvSpPr>
          <p:nvPr/>
        </p:nvSpPr>
        <p:spPr bwMode="auto">
          <a:xfrm>
            <a:off x="1455575" y="51398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5">
            <a:extLst>
              <a:ext uri="{FF2B5EF4-FFF2-40B4-BE49-F238E27FC236}">
                <a16:creationId xmlns:a16="http://schemas.microsoft.com/office/drawing/2014/main" id="{6390DD64-8080-C56B-E489-F2D3A617FAAD}"/>
              </a:ext>
            </a:extLst>
          </p:cNvPr>
          <p:cNvSpPr txBox="1">
            <a:spLocks noChangeArrowheads="1"/>
          </p:cNvSpPr>
          <p:nvPr/>
        </p:nvSpPr>
        <p:spPr bwMode="auto">
          <a:xfrm>
            <a:off x="719137" y="5612429"/>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4.</a:t>
            </a:r>
            <a:endParaRPr lang="ro-RO" altLang="en-US" sz="1400" b="1" u="sng" dirty="0">
              <a:solidFill>
                <a:srgbClr val="0000FF"/>
              </a:solidFill>
              <a:latin typeface="Times New Roman" panose="02020603050405020304" pitchFamily="18" charset="0"/>
            </a:endParaRPr>
          </a:p>
        </p:txBody>
      </p:sp>
      <p:sp>
        <p:nvSpPr>
          <p:cNvPr id="6" name="Rectangle 2">
            <a:extLst>
              <a:ext uri="{FF2B5EF4-FFF2-40B4-BE49-F238E27FC236}">
                <a16:creationId xmlns:a16="http://schemas.microsoft.com/office/drawing/2014/main" id="{02321719-E854-983A-DDC9-330D670F3A2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6145" name="Picture 68">
            <a:extLst>
              <a:ext uri="{FF2B5EF4-FFF2-40B4-BE49-F238E27FC236}">
                <a16:creationId xmlns:a16="http://schemas.microsoft.com/office/drawing/2014/main" id="{37618761-DD5F-4BE9-CF89-7FE14E00D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530" y="1425055"/>
            <a:ext cx="8322068" cy="394832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38BACC09-9E9E-AD84-7C4F-604D8BA91F0A}"/>
              </a:ext>
            </a:extLst>
          </p:cNvPr>
          <p:cNvSpPr>
            <a:spLocks noChangeArrowheads="1"/>
          </p:cNvSpPr>
          <p:nvPr/>
        </p:nvSpPr>
        <p:spPr bwMode="auto">
          <a:xfrm>
            <a:off x="0" y="2933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634640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CC211D-7351-24BA-321B-41967E5A5709}"/>
              </a:ext>
            </a:extLst>
          </p:cNvPr>
          <p:cNvSpPr>
            <a:spLocks noGrp="1"/>
          </p:cNvSpPr>
          <p:nvPr>
            <p:ph type="sldNum" sz="quarter" idx="12"/>
          </p:nvPr>
        </p:nvSpPr>
        <p:spPr/>
        <p:txBody>
          <a:bodyPr/>
          <a:lstStyle/>
          <a:p>
            <a:pPr>
              <a:defRPr/>
            </a:pPr>
            <a:fld id="{9CF201F1-95A0-4402-B9EC-123C8153E105}" type="slidenum">
              <a:rPr lang="en-US" altLang="ro-RO" smtClean="0"/>
              <a:pPr>
                <a:defRPr/>
              </a:pPr>
              <a:t>15</a:t>
            </a:fld>
            <a:endParaRPr lang="en-US" altLang="ro-RO"/>
          </a:p>
        </p:txBody>
      </p:sp>
      <p:sp>
        <p:nvSpPr>
          <p:cNvPr id="3" name="Rectangle 2">
            <a:extLst>
              <a:ext uri="{FF2B5EF4-FFF2-40B4-BE49-F238E27FC236}">
                <a16:creationId xmlns:a16="http://schemas.microsoft.com/office/drawing/2014/main" id="{185B94AE-42D6-070D-FF15-1E2B246A196C}"/>
              </a:ext>
            </a:extLst>
          </p:cNvPr>
          <p:cNvSpPr>
            <a:spLocks noChangeArrowheads="1"/>
          </p:cNvSpPr>
          <p:nvPr/>
        </p:nvSpPr>
        <p:spPr bwMode="auto">
          <a:xfrm>
            <a:off x="1455575" y="109168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a:extLst>
              <a:ext uri="{FF2B5EF4-FFF2-40B4-BE49-F238E27FC236}">
                <a16:creationId xmlns:a16="http://schemas.microsoft.com/office/drawing/2014/main" id="{A6D98B83-CC96-7509-93A8-8DEACC12BB82}"/>
              </a:ext>
            </a:extLst>
          </p:cNvPr>
          <p:cNvSpPr>
            <a:spLocks noChangeArrowheads="1"/>
          </p:cNvSpPr>
          <p:nvPr/>
        </p:nvSpPr>
        <p:spPr bwMode="auto">
          <a:xfrm>
            <a:off x="1455575" y="51398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5">
            <a:extLst>
              <a:ext uri="{FF2B5EF4-FFF2-40B4-BE49-F238E27FC236}">
                <a16:creationId xmlns:a16="http://schemas.microsoft.com/office/drawing/2014/main" id="{6390DD64-8080-C56B-E489-F2D3A617FAAD}"/>
              </a:ext>
            </a:extLst>
          </p:cNvPr>
          <p:cNvSpPr txBox="1">
            <a:spLocks noChangeArrowheads="1"/>
          </p:cNvSpPr>
          <p:nvPr/>
        </p:nvSpPr>
        <p:spPr bwMode="auto">
          <a:xfrm>
            <a:off x="719137" y="5612429"/>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5.</a:t>
            </a:r>
            <a:endParaRPr lang="ro-RO" altLang="en-US" sz="1400" b="1" u="sng" dirty="0">
              <a:solidFill>
                <a:srgbClr val="0000FF"/>
              </a:solidFill>
              <a:latin typeface="Times New Roman" panose="02020603050405020304" pitchFamily="18" charset="0"/>
            </a:endParaRPr>
          </a:p>
        </p:txBody>
      </p:sp>
      <p:sp>
        <p:nvSpPr>
          <p:cNvPr id="6" name="Rectangle 2">
            <a:extLst>
              <a:ext uri="{FF2B5EF4-FFF2-40B4-BE49-F238E27FC236}">
                <a16:creationId xmlns:a16="http://schemas.microsoft.com/office/drawing/2014/main" id="{02321719-E854-983A-DDC9-330D670F3A2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a:extLst>
              <a:ext uri="{FF2B5EF4-FFF2-40B4-BE49-F238E27FC236}">
                <a16:creationId xmlns:a16="http://schemas.microsoft.com/office/drawing/2014/main" id="{38BACC09-9E9E-AD84-7C4F-604D8BA91F0A}"/>
              </a:ext>
            </a:extLst>
          </p:cNvPr>
          <p:cNvSpPr>
            <a:spLocks noChangeArrowheads="1"/>
          </p:cNvSpPr>
          <p:nvPr/>
        </p:nvSpPr>
        <p:spPr bwMode="auto">
          <a:xfrm>
            <a:off x="0" y="2933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 name="Picture 9">
            <a:extLst>
              <a:ext uri="{FF2B5EF4-FFF2-40B4-BE49-F238E27FC236}">
                <a16:creationId xmlns:a16="http://schemas.microsoft.com/office/drawing/2014/main" id="{9D6B0BB6-F972-DFC2-AF37-CC4718FE480C}"/>
              </a:ext>
            </a:extLst>
          </p:cNvPr>
          <p:cNvPicPr>
            <a:picLocks noChangeAspect="1"/>
          </p:cNvPicPr>
          <p:nvPr/>
        </p:nvPicPr>
        <p:blipFill>
          <a:blip r:embed="rId2"/>
          <a:stretch>
            <a:fillRect/>
          </a:stretch>
        </p:blipFill>
        <p:spPr>
          <a:xfrm>
            <a:off x="174661" y="1800604"/>
            <a:ext cx="8835775" cy="3141265"/>
          </a:xfrm>
          <a:prstGeom prst="rect">
            <a:avLst/>
          </a:prstGeom>
        </p:spPr>
      </p:pic>
    </p:spTree>
    <p:extLst>
      <p:ext uri="{BB962C8B-B14F-4D97-AF65-F5344CB8AC3E}">
        <p14:creationId xmlns:p14="http://schemas.microsoft.com/office/powerpoint/2010/main" val="400586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139230" y="1008035"/>
            <a:ext cx="8686800" cy="5348315"/>
          </a:xfrm>
        </p:spPr>
        <p:txBody>
          <a:bodyPr/>
          <a:lstStyle/>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De exemplu, în cazul exprimării venitului în dolari internaționali PPP (pentru care există estimările FMI pentru viitorii cinci ani), se prevede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o continuare a convergenței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între statele care formează economia mondială, cu toate că trendul acesteia va fi mult mai lent, așa cum se observă în cazul unui eșantion reprezentativ (W118), în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6</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(unde datele estimate pe baza prognozei pentru 2023-2028 a FMI, raportul din aprilie 2023, sunt reprezentate de traiectoria albastră). Astfel, în vreme ce venitul pe locuitor estimat pentru W118 va spori de la 21,7 mii dolari PPP în 2022  la 28,4 mii în 2028, valoarea coeficientului de variație se va reduce în aceeași perioadă de la 65,2% la 63,0%.</a:t>
            </a:r>
          </a:p>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Corespunzător graficelor din această figură, pentru perioadele considerate (aceea trecută, 1995-2022, și respectiv aceea care se întinde până la orizontul de prognoză al FMI, deci 1995-2028), valorile coeficientului de corelație între variabilele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cv%y</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yM</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sunt de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0,977</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respectiv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-0,930</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reflectând o corelație inversă foarte puternică. Concluzia este că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 măsură ce venitul pe locuitor sporește procesul de convergență între state avansează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semnificativ.</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marL="180000" indent="-180000" algn="just">
              <a:spcBef>
                <a:spcPts val="0"/>
              </a:spcBef>
              <a:spcAft>
                <a:spcPts val="600"/>
              </a:spcAft>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cazul UE</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până la finele acestui deceniu, dinamica procesului de convergență este oarecum asemănătoare. Astfel, deși încetinit, acesta va continua, conform graficelor din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7</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până la orizontul 2028 (traiectoria neagră fiind aceea din perioada 1995-2022, iar traiectoria albastră, reprezentând datele estimate de FMI în raportul său din aprilie 2023).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16</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262633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CC211D-7351-24BA-321B-41967E5A5709}"/>
              </a:ext>
            </a:extLst>
          </p:cNvPr>
          <p:cNvSpPr>
            <a:spLocks noGrp="1"/>
          </p:cNvSpPr>
          <p:nvPr>
            <p:ph type="sldNum" sz="quarter" idx="12"/>
          </p:nvPr>
        </p:nvSpPr>
        <p:spPr/>
        <p:txBody>
          <a:bodyPr/>
          <a:lstStyle/>
          <a:p>
            <a:pPr>
              <a:defRPr/>
            </a:pPr>
            <a:fld id="{9CF201F1-95A0-4402-B9EC-123C8153E105}" type="slidenum">
              <a:rPr lang="en-US" altLang="ro-RO" smtClean="0"/>
              <a:pPr>
                <a:defRPr/>
              </a:pPr>
              <a:t>17</a:t>
            </a:fld>
            <a:endParaRPr lang="en-US" altLang="ro-RO"/>
          </a:p>
        </p:txBody>
      </p:sp>
      <p:sp>
        <p:nvSpPr>
          <p:cNvPr id="3" name="Rectangle 2">
            <a:extLst>
              <a:ext uri="{FF2B5EF4-FFF2-40B4-BE49-F238E27FC236}">
                <a16:creationId xmlns:a16="http://schemas.microsoft.com/office/drawing/2014/main" id="{185B94AE-42D6-070D-FF15-1E2B246A196C}"/>
              </a:ext>
            </a:extLst>
          </p:cNvPr>
          <p:cNvSpPr>
            <a:spLocks noChangeArrowheads="1"/>
          </p:cNvSpPr>
          <p:nvPr/>
        </p:nvSpPr>
        <p:spPr bwMode="auto">
          <a:xfrm>
            <a:off x="1455575" y="109168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a:extLst>
              <a:ext uri="{FF2B5EF4-FFF2-40B4-BE49-F238E27FC236}">
                <a16:creationId xmlns:a16="http://schemas.microsoft.com/office/drawing/2014/main" id="{A6D98B83-CC96-7509-93A8-8DEACC12BB82}"/>
              </a:ext>
            </a:extLst>
          </p:cNvPr>
          <p:cNvSpPr>
            <a:spLocks noChangeArrowheads="1"/>
          </p:cNvSpPr>
          <p:nvPr/>
        </p:nvSpPr>
        <p:spPr bwMode="auto">
          <a:xfrm>
            <a:off x="1455575" y="51398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5">
            <a:extLst>
              <a:ext uri="{FF2B5EF4-FFF2-40B4-BE49-F238E27FC236}">
                <a16:creationId xmlns:a16="http://schemas.microsoft.com/office/drawing/2014/main" id="{6390DD64-8080-C56B-E489-F2D3A617FAAD}"/>
              </a:ext>
            </a:extLst>
          </p:cNvPr>
          <p:cNvSpPr txBox="1">
            <a:spLocks noChangeArrowheads="1"/>
          </p:cNvSpPr>
          <p:nvPr/>
        </p:nvSpPr>
        <p:spPr bwMode="auto">
          <a:xfrm>
            <a:off x="719137" y="5612429"/>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6.</a:t>
            </a:r>
            <a:endParaRPr lang="ro-RO" altLang="en-US" sz="1400" b="1" u="sng" dirty="0">
              <a:solidFill>
                <a:srgbClr val="0000FF"/>
              </a:solidFill>
              <a:latin typeface="Times New Roman" panose="02020603050405020304" pitchFamily="18" charset="0"/>
            </a:endParaRPr>
          </a:p>
        </p:txBody>
      </p:sp>
      <p:sp>
        <p:nvSpPr>
          <p:cNvPr id="6" name="Rectangle 2">
            <a:extLst>
              <a:ext uri="{FF2B5EF4-FFF2-40B4-BE49-F238E27FC236}">
                <a16:creationId xmlns:a16="http://schemas.microsoft.com/office/drawing/2014/main" id="{02321719-E854-983A-DDC9-330D670F3A2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a:extLst>
              <a:ext uri="{FF2B5EF4-FFF2-40B4-BE49-F238E27FC236}">
                <a16:creationId xmlns:a16="http://schemas.microsoft.com/office/drawing/2014/main" id="{38BACC09-9E9E-AD84-7C4F-604D8BA91F0A}"/>
              </a:ext>
            </a:extLst>
          </p:cNvPr>
          <p:cNvSpPr>
            <a:spLocks noChangeArrowheads="1"/>
          </p:cNvSpPr>
          <p:nvPr/>
        </p:nvSpPr>
        <p:spPr bwMode="auto">
          <a:xfrm>
            <a:off x="0" y="2933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8" name="Picture 7">
            <a:extLst>
              <a:ext uri="{FF2B5EF4-FFF2-40B4-BE49-F238E27FC236}">
                <a16:creationId xmlns:a16="http://schemas.microsoft.com/office/drawing/2014/main" id="{EF830407-714D-8DF1-9471-8A300DB82C54}"/>
              </a:ext>
            </a:extLst>
          </p:cNvPr>
          <p:cNvPicPr>
            <a:picLocks noChangeAspect="1"/>
          </p:cNvPicPr>
          <p:nvPr/>
        </p:nvPicPr>
        <p:blipFill>
          <a:blip r:embed="rId2"/>
          <a:stretch>
            <a:fillRect/>
          </a:stretch>
        </p:blipFill>
        <p:spPr>
          <a:xfrm>
            <a:off x="719136" y="937794"/>
            <a:ext cx="7205663" cy="4549141"/>
          </a:xfrm>
          <a:prstGeom prst="rect">
            <a:avLst/>
          </a:prstGeom>
        </p:spPr>
      </p:pic>
    </p:spTree>
    <p:extLst>
      <p:ext uri="{BB962C8B-B14F-4D97-AF65-F5344CB8AC3E}">
        <p14:creationId xmlns:p14="http://schemas.microsoft.com/office/powerpoint/2010/main" val="76454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CC211D-7351-24BA-321B-41967E5A5709}"/>
              </a:ext>
            </a:extLst>
          </p:cNvPr>
          <p:cNvSpPr>
            <a:spLocks noGrp="1"/>
          </p:cNvSpPr>
          <p:nvPr>
            <p:ph type="sldNum" sz="quarter" idx="12"/>
          </p:nvPr>
        </p:nvSpPr>
        <p:spPr/>
        <p:txBody>
          <a:bodyPr/>
          <a:lstStyle/>
          <a:p>
            <a:pPr>
              <a:defRPr/>
            </a:pPr>
            <a:fld id="{9CF201F1-95A0-4402-B9EC-123C8153E105}" type="slidenum">
              <a:rPr lang="en-US" altLang="ro-RO" smtClean="0"/>
              <a:pPr>
                <a:defRPr/>
              </a:pPr>
              <a:t>18</a:t>
            </a:fld>
            <a:endParaRPr lang="en-US" altLang="ro-RO"/>
          </a:p>
        </p:txBody>
      </p:sp>
      <p:sp>
        <p:nvSpPr>
          <p:cNvPr id="3" name="Rectangle 2">
            <a:extLst>
              <a:ext uri="{FF2B5EF4-FFF2-40B4-BE49-F238E27FC236}">
                <a16:creationId xmlns:a16="http://schemas.microsoft.com/office/drawing/2014/main" id="{185B94AE-42D6-070D-FF15-1E2B246A196C}"/>
              </a:ext>
            </a:extLst>
          </p:cNvPr>
          <p:cNvSpPr>
            <a:spLocks noChangeArrowheads="1"/>
          </p:cNvSpPr>
          <p:nvPr/>
        </p:nvSpPr>
        <p:spPr bwMode="auto">
          <a:xfrm>
            <a:off x="1455575" y="109168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a:extLst>
              <a:ext uri="{FF2B5EF4-FFF2-40B4-BE49-F238E27FC236}">
                <a16:creationId xmlns:a16="http://schemas.microsoft.com/office/drawing/2014/main" id="{A6D98B83-CC96-7509-93A8-8DEACC12BB82}"/>
              </a:ext>
            </a:extLst>
          </p:cNvPr>
          <p:cNvSpPr>
            <a:spLocks noChangeArrowheads="1"/>
          </p:cNvSpPr>
          <p:nvPr/>
        </p:nvSpPr>
        <p:spPr bwMode="auto">
          <a:xfrm>
            <a:off x="1455575" y="51398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5">
            <a:extLst>
              <a:ext uri="{FF2B5EF4-FFF2-40B4-BE49-F238E27FC236}">
                <a16:creationId xmlns:a16="http://schemas.microsoft.com/office/drawing/2014/main" id="{6390DD64-8080-C56B-E489-F2D3A617FAAD}"/>
              </a:ext>
            </a:extLst>
          </p:cNvPr>
          <p:cNvSpPr txBox="1">
            <a:spLocks noChangeArrowheads="1"/>
          </p:cNvSpPr>
          <p:nvPr/>
        </p:nvSpPr>
        <p:spPr bwMode="auto">
          <a:xfrm>
            <a:off x="719137" y="5612429"/>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7.</a:t>
            </a:r>
            <a:endParaRPr lang="ro-RO" altLang="en-US" sz="1400" b="1" u="sng" dirty="0">
              <a:solidFill>
                <a:srgbClr val="0000FF"/>
              </a:solidFill>
              <a:latin typeface="Times New Roman" panose="02020603050405020304" pitchFamily="18" charset="0"/>
            </a:endParaRPr>
          </a:p>
        </p:txBody>
      </p:sp>
      <p:sp>
        <p:nvSpPr>
          <p:cNvPr id="6" name="Rectangle 2">
            <a:extLst>
              <a:ext uri="{FF2B5EF4-FFF2-40B4-BE49-F238E27FC236}">
                <a16:creationId xmlns:a16="http://schemas.microsoft.com/office/drawing/2014/main" id="{02321719-E854-983A-DDC9-330D670F3A2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a:extLst>
              <a:ext uri="{FF2B5EF4-FFF2-40B4-BE49-F238E27FC236}">
                <a16:creationId xmlns:a16="http://schemas.microsoft.com/office/drawing/2014/main" id="{38BACC09-9E9E-AD84-7C4F-604D8BA91F0A}"/>
              </a:ext>
            </a:extLst>
          </p:cNvPr>
          <p:cNvSpPr>
            <a:spLocks noChangeArrowheads="1"/>
          </p:cNvSpPr>
          <p:nvPr/>
        </p:nvSpPr>
        <p:spPr bwMode="auto">
          <a:xfrm>
            <a:off x="0" y="2933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9" name="Picture 8">
            <a:extLst>
              <a:ext uri="{FF2B5EF4-FFF2-40B4-BE49-F238E27FC236}">
                <a16:creationId xmlns:a16="http://schemas.microsoft.com/office/drawing/2014/main" id="{BB0E59CD-BBB0-2434-6F7C-C8C79FAE3200}"/>
              </a:ext>
            </a:extLst>
          </p:cNvPr>
          <p:cNvPicPr>
            <a:picLocks noChangeAspect="1"/>
          </p:cNvPicPr>
          <p:nvPr/>
        </p:nvPicPr>
        <p:blipFill>
          <a:blip r:embed="rId2"/>
          <a:stretch>
            <a:fillRect/>
          </a:stretch>
        </p:blipFill>
        <p:spPr>
          <a:xfrm>
            <a:off x="893853" y="863030"/>
            <a:ext cx="7397392" cy="4633644"/>
          </a:xfrm>
          <a:prstGeom prst="rect">
            <a:avLst/>
          </a:prstGeom>
        </p:spPr>
      </p:pic>
    </p:spTree>
    <p:extLst>
      <p:ext uri="{BB962C8B-B14F-4D97-AF65-F5344CB8AC3E}">
        <p14:creationId xmlns:p14="http://schemas.microsoft.com/office/powerpoint/2010/main" val="2520443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44714" y="785357"/>
            <a:ext cx="8686800" cy="5060639"/>
          </a:xfrm>
        </p:spPr>
        <p:txBody>
          <a:bodyPr/>
          <a:lstStyle/>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Modul în care a avansat sau regresat procesul de convergență în cadrul fiecărui grup convențional de state din UE este ilustrat de graficele din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8</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unde cel de jos reflectă (prin înlocuirea pe axa orizontală a timpului cu valoarea medie în mii dolari PPP pe locuitor a venitului) existența a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trei regimuri distincte de comportament</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corespunzătoare celor trei grupe, comparativ cu traiectoria variabilei pentru UE compus din 27 state (cv%y27, traiectoria neagră descrescândă – curba din linie întreruptă, din partea de sus a graficului).</a:t>
            </a:r>
          </a:p>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cadrul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economiei UE</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convergența s-a concretizat în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cazul României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prin sporirea aproape continuă, după așa-numita perioadă de tranziție din ultimul deceniu al secolului trecut, a raportului procentual dintre venitul său pe locuitor și valoarea medie pe locuitor la nivelul întregii lumi. Astfel, conform ultimelor date ale Băncii Mondiale, </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î</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n perioada de după 1990, pornindu-se de la doar 35,6% față de media din UE (cele 27 de state membre în prezent), s-a ajuns la 56,6% în 2015 și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77,2%</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în 2022. </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marL="180000" indent="-180000" algn="just">
              <a:spcBef>
                <a:spcPts val="0"/>
              </a:spcBef>
              <a:spcAft>
                <a:spcPts val="600"/>
              </a:spcAft>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Pentru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2028</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calculele noastre, pe baza estimărilor FMI în dolari internaționali PPP, conduc la o valoare de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83,4%</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Trebuie precizat că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față de media mondială, media venitului pe locuitor din UE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 oscilat între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266,7%</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în 1990, un maxim de 282,2% în anul 2002, un minim de 247,2% în 2013 și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262,8%</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în 2022.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2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19</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148939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2A130B59-FF4E-2A9F-F7AA-0EBCDD295B88}"/>
              </a:ext>
            </a:extLst>
          </p:cNvPr>
          <p:cNvSpPr>
            <a:spLocks noGrp="1"/>
          </p:cNvSpPr>
          <p:nvPr>
            <p:ph idx="4294967295"/>
          </p:nvPr>
        </p:nvSpPr>
        <p:spPr>
          <a:xfrm>
            <a:off x="228600" y="798254"/>
            <a:ext cx="8686800" cy="5639869"/>
          </a:xfrm>
        </p:spPr>
        <p:txBody>
          <a:bodyPr/>
          <a:lstStyle/>
          <a:p>
            <a:pPr marL="0" indent="0">
              <a:spcBef>
                <a:spcPts val="0"/>
              </a:spcBef>
              <a:spcAft>
                <a:spcPts val="1200"/>
              </a:spcAft>
              <a:buNone/>
            </a:pPr>
            <a:r>
              <a:rPr lang="ro-RO" altLang="en-US" sz="2000" b="1" dirty="0"/>
              <a:t>	</a:t>
            </a:r>
            <a:r>
              <a:rPr lang="ro-RO" altLang="en-US" sz="2800" b="1" dirty="0">
                <a:solidFill>
                  <a:srgbClr val="0000FF"/>
                </a:solidFill>
                <a:latin typeface="Times New Roman" panose="02020603050405020304" pitchFamily="18" charset="0"/>
              </a:rPr>
              <a:t>1. </a:t>
            </a:r>
            <a:r>
              <a:rPr lang="ro-RO"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Introducere</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(inclusiv câteva precizări metodologice)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60000" indent="-360000" algn="just" eaLnBrk="1" hangingPunct="1">
              <a:spcBef>
                <a:spcPts val="0"/>
              </a:spcBef>
              <a:spcAft>
                <a:spcPts val="600"/>
              </a:spcAft>
              <a:buFont typeface="Wingdings 2" panose="05020102010507070707" pitchFamily="18" charset="2"/>
              <a:buNone/>
            </a:pPr>
            <a:r>
              <a:rPr lang="ro-RO" alt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Este clar astăzi că crizele din perioada contemporană, ceva mai vechi (precum aceea globală de la finele primului deceniu al secolului) sau mai noi (precum acelea generate de pandemie, de tranziția spre economia verde, care se dorea în UE, sau de ultimele două războaie în derulare astăzi, în Ucraina și în Israel, au afectat și vor afecta serios procesul de convergență din Uniunea Europeană. Speranța este că, după încheierea unor asemenea amenințări, convergența, pe care o considerăm un proces </a:t>
            </a:r>
            <a:r>
              <a:rPr lang="en-GB" alt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“natural” </a:t>
            </a:r>
            <a:r>
              <a:rPr lang="ro-RO" alt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își</a:t>
            </a:r>
            <a:r>
              <a:rPr lang="en-GB" alt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va</a:t>
            </a:r>
            <a:r>
              <a:rPr lang="ro-RO" alt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relua cursul. </a:t>
            </a:r>
            <a:r>
              <a:rPr lang="en-GB" alt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o-RO" alt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p>
          <a:p>
            <a:pPr marL="180000" indent="-180000" algn="just">
              <a:spcBef>
                <a:spcPts val="0"/>
              </a:spcBef>
              <a:spcAft>
                <a:spcPts val="600"/>
              </a:spcAft>
            </a:pP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tudiul care stă la baza prezentei comunicări este focalizat pe ilustrarea locului pe care va fi posibil să-l ocupe România în cadrul Uniunii Europene, atât din perspectiva potențialului său global, respectiv valoarea produsului intern brut, cât și din punct de vedere al convergenței reale, măsurată prin decalajul produsului intern brut pe locuitor din România față de media UE. Stabilirea țintelor, a direcțiilor de acțiune și a măsurilor de politică economică se bazează, spre deosebire de promisiunile de multe ori ale politicienilor, pe indicatori economici cantitativi, pe valori numerice estimate, atât pe baza unor modele derivate din aplicarea teoriilor economice, cât și a unora rezultate din evidențele empirice pe perioade lungi, atât la nivel mondial, cât și european.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eaLnBrk="1" hangingPunct="1">
              <a:buFont typeface="Wingdings 2" panose="05020102010507070707" pitchFamily="18" charset="2"/>
              <a:buNone/>
            </a:pPr>
            <a:endParaRPr lang="ro-RO" altLang="en-US" sz="2400" b="1" dirty="0">
              <a:solidFill>
                <a:srgbClr val="0000FF"/>
              </a:solidFill>
              <a:latin typeface="Times New Roman" panose="02020603050405020304" pitchFamily="18" charset="0"/>
            </a:endParaRPr>
          </a:p>
          <a:p>
            <a:pPr marL="536575" indent="-536575" eaLnBrk="1" hangingPunct="1">
              <a:buFont typeface="Wingdings 2" panose="05020102010507070707" pitchFamily="18" charset="2"/>
              <a:buNone/>
            </a:pPr>
            <a:r>
              <a:rPr lang="ro-RO" altLang="en-US" sz="2400" b="1" dirty="0">
                <a:solidFill>
                  <a:srgbClr val="0000FF"/>
                </a:solidFill>
                <a:latin typeface="Times New Roman" panose="02020603050405020304" pitchFamily="18" charset="0"/>
              </a:rPr>
              <a:t>	</a:t>
            </a:r>
          </a:p>
          <a:p>
            <a:pPr marL="536575" indent="-536575" eaLnBrk="1" hangingPunct="1">
              <a:buFont typeface="Wingdings 2" panose="05020102010507070707" pitchFamily="18" charset="2"/>
              <a:buNone/>
            </a:pPr>
            <a:r>
              <a:rPr lang="ro-RO" altLang="en-US" sz="2000" b="1" dirty="0">
                <a:solidFill>
                  <a:srgbClr val="0000FF"/>
                </a:solidFill>
                <a:latin typeface="Times New Roman" panose="02020603050405020304" pitchFamily="18" charset="0"/>
              </a:rPr>
              <a:t>  </a:t>
            </a:r>
          </a:p>
          <a:p>
            <a:pPr marL="536575" indent="-536575" algn="just">
              <a:buFont typeface="Wingdings 2" panose="05020102010507070707" pitchFamily="18" charset="2"/>
              <a:buNone/>
            </a:pPr>
            <a:r>
              <a:rPr lang="ro-RO" altLang="en-US" sz="1800" b="1" dirty="0">
                <a:latin typeface="Times New Roman" panose="02020603050405020304" pitchFamily="18" charset="0"/>
              </a:rPr>
              <a:t>	</a:t>
            </a:r>
            <a:endParaRPr lang="ro-RO" altLang="ro-RO" sz="1800" dirty="0"/>
          </a:p>
        </p:txBody>
      </p:sp>
      <p:sp>
        <p:nvSpPr>
          <p:cNvPr id="9219" name="Slide Number Placeholder 4">
            <a:extLst>
              <a:ext uri="{FF2B5EF4-FFF2-40B4-BE49-F238E27FC236}">
                <a16:creationId xmlns:a16="http://schemas.microsoft.com/office/drawing/2014/main" id="{E3C6B322-933D-D4C6-CE4E-016654F4373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F8F4B478-D807-4AE6-A6C4-43B73802F22F}" type="slidenum">
              <a:rPr lang="en-US" altLang="ro-RO" sz="1200">
                <a:solidFill>
                  <a:srgbClr val="045C75"/>
                </a:solidFill>
                <a:latin typeface="Arial" panose="020B0604020202020204" pitchFamily="34" charset="0"/>
              </a:rPr>
              <a:pPr algn="r" eaLnBrk="1" hangingPunct="1">
                <a:spcBef>
                  <a:spcPct val="0"/>
                </a:spcBef>
                <a:buClrTx/>
                <a:buSzTx/>
                <a:buFontTx/>
                <a:buNone/>
              </a:pPr>
              <a:t>2</a:t>
            </a:fld>
            <a:endParaRPr lang="en-US" altLang="ro-RO" sz="1200">
              <a:solidFill>
                <a:srgbClr val="045C75"/>
              </a:solidFill>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CC211D-7351-24BA-321B-41967E5A5709}"/>
              </a:ext>
            </a:extLst>
          </p:cNvPr>
          <p:cNvSpPr>
            <a:spLocks noGrp="1"/>
          </p:cNvSpPr>
          <p:nvPr>
            <p:ph type="sldNum" sz="quarter" idx="12"/>
          </p:nvPr>
        </p:nvSpPr>
        <p:spPr/>
        <p:txBody>
          <a:bodyPr/>
          <a:lstStyle/>
          <a:p>
            <a:pPr>
              <a:defRPr/>
            </a:pPr>
            <a:fld id="{9CF201F1-95A0-4402-B9EC-123C8153E105}" type="slidenum">
              <a:rPr lang="en-US" altLang="ro-RO" smtClean="0"/>
              <a:pPr>
                <a:defRPr/>
              </a:pPr>
              <a:t>20</a:t>
            </a:fld>
            <a:endParaRPr lang="en-US" altLang="ro-RO"/>
          </a:p>
        </p:txBody>
      </p:sp>
      <p:sp>
        <p:nvSpPr>
          <p:cNvPr id="3" name="Rectangle 2">
            <a:extLst>
              <a:ext uri="{FF2B5EF4-FFF2-40B4-BE49-F238E27FC236}">
                <a16:creationId xmlns:a16="http://schemas.microsoft.com/office/drawing/2014/main" id="{185B94AE-42D6-070D-FF15-1E2B246A196C}"/>
              </a:ext>
            </a:extLst>
          </p:cNvPr>
          <p:cNvSpPr>
            <a:spLocks noChangeArrowheads="1"/>
          </p:cNvSpPr>
          <p:nvPr/>
        </p:nvSpPr>
        <p:spPr bwMode="auto">
          <a:xfrm>
            <a:off x="1455575" y="109168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a:extLst>
              <a:ext uri="{FF2B5EF4-FFF2-40B4-BE49-F238E27FC236}">
                <a16:creationId xmlns:a16="http://schemas.microsoft.com/office/drawing/2014/main" id="{A6D98B83-CC96-7509-93A8-8DEACC12BB82}"/>
              </a:ext>
            </a:extLst>
          </p:cNvPr>
          <p:cNvSpPr>
            <a:spLocks noChangeArrowheads="1"/>
          </p:cNvSpPr>
          <p:nvPr/>
        </p:nvSpPr>
        <p:spPr bwMode="auto">
          <a:xfrm>
            <a:off x="1455575" y="51398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5">
            <a:extLst>
              <a:ext uri="{FF2B5EF4-FFF2-40B4-BE49-F238E27FC236}">
                <a16:creationId xmlns:a16="http://schemas.microsoft.com/office/drawing/2014/main" id="{6390DD64-8080-C56B-E489-F2D3A617FAAD}"/>
              </a:ext>
            </a:extLst>
          </p:cNvPr>
          <p:cNvSpPr txBox="1">
            <a:spLocks noChangeArrowheads="1"/>
          </p:cNvSpPr>
          <p:nvPr/>
        </p:nvSpPr>
        <p:spPr bwMode="auto">
          <a:xfrm>
            <a:off x="600075" y="6202461"/>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8.</a:t>
            </a:r>
            <a:endParaRPr lang="ro-RO" altLang="en-US" sz="1400" b="1" u="sng" dirty="0">
              <a:solidFill>
                <a:srgbClr val="0000FF"/>
              </a:solidFill>
              <a:latin typeface="Times New Roman" panose="02020603050405020304" pitchFamily="18" charset="0"/>
            </a:endParaRPr>
          </a:p>
        </p:txBody>
      </p:sp>
      <p:sp>
        <p:nvSpPr>
          <p:cNvPr id="6" name="Rectangle 2">
            <a:extLst>
              <a:ext uri="{FF2B5EF4-FFF2-40B4-BE49-F238E27FC236}">
                <a16:creationId xmlns:a16="http://schemas.microsoft.com/office/drawing/2014/main" id="{02321719-E854-983A-DDC9-330D670F3A2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a:extLst>
              <a:ext uri="{FF2B5EF4-FFF2-40B4-BE49-F238E27FC236}">
                <a16:creationId xmlns:a16="http://schemas.microsoft.com/office/drawing/2014/main" id="{38BACC09-9E9E-AD84-7C4F-604D8BA91F0A}"/>
              </a:ext>
            </a:extLst>
          </p:cNvPr>
          <p:cNvSpPr>
            <a:spLocks noChangeArrowheads="1"/>
          </p:cNvSpPr>
          <p:nvPr/>
        </p:nvSpPr>
        <p:spPr bwMode="auto">
          <a:xfrm>
            <a:off x="0" y="2933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8" name="Picture 7">
            <a:extLst>
              <a:ext uri="{FF2B5EF4-FFF2-40B4-BE49-F238E27FC236}">
                <a16:creationId xmlns:a16="http://schemas.microsoft.com/office/drawing/2014/main" id="{05223D04-8B97-D24D-139B-8BCB86BF6975}"/>
              </a:ext>
            </a:extLst>
          </p:cNvPr>
          <p:cNvPicPr>
            <a:picLocks noChangeAspect="1"/>
          </p:cNvPicPr>
          <p:nvPr/>
        </p:nvPicPr>
        <p:blipFill>
          <a:blip r:embed="rId2"/>
          <a:stretch>
            <a:fillRect/>
          </a:stretch>
        </p:blipFill>
        <p:spPr>
          <a:xfrm>
            <a:off x="708917" y="457198"/>
            <a:ext cx="7438490" cy="5812511"/>
          </a:xfrm>
          <a:prstGeom prst="rect">
            <a:avLst/>
          </a:prstGeom>
        </p:spPr>
      </p:pic>
    </p:spTree>
    <p:extLst>
      <p:ext uri="{BB962C8B-B14F-4D97-AF65-F5344CB8AC3E}">
        <p14:creationId xmlns:p14="http://schemas.microsoft.com/office/powerpoint/2010/main" val="238284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44714" y="832206"/>
            <a:ext cx="8686800" cy="5524144"/>
          </a:xfrm>
        </p:spPr>
        <p:txBody>
          <a:bodyPr/>
          <a:lstStyle/>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 baza datelor publicate de Banca Mondială pentru perioada 1995-2022 și a estimărilor FMI până la orizontul 2028, prezentăm în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9</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dinamica procesului de convergență reală, în materie de venit pe locuitor la PPP, în UE (pe axa orizontală fiind notați anii de la 1995 la 2028). Este evident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procesul de convergență către media europeană a celor trei grupuri convenționale de state</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ale UE (dreapta 100 paralelă cu axa orizontală a timpului). Astfel, se poate observa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avansul grupului țărilor estice</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g%E</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traiectoria neagră continuă ascendentă</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contrast cu dinamica în cazul grupului sudic</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g%S</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traiectoria descendentă continuă albastră</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cazul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grupului nord-vestic</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g%NV</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se observă o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convergență mai lentă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către media UE27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traiectoria roșie continuă ușor descendentă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din partea superioară a figurii). Traiectoria în cazul României este reprezentată în partea de jos a figurii (curba neagră întreruptă). Toate traiectoriile în perioada de prognoză sunt marcate prin cerculețe. De asemenea, în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10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sunt redate traiectoriile privind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convergența/divergența celor trei grupe convenționale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de state din UE și respectiv a acelei pentru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România</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puse însă de această dată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corelație cu nivelul de dezvoltare economică</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reprezentat pe axa orizontală, unde timpul (trecut, t, și cel de prognoză,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tp</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 fost înlocuit prin valoarea pe locuitor a venitului în mii dolari internaționali PPP.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21</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2193180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CC211D-7351-24BA-321B-41967E5A5709}"/>
              </a:ext>
            </a:extLst>
          </p:cNvPr>
          <p:cNvSpPr>
            <a:spLocks noGrp="1"/>
          </p:cNvSpPr>
          <p:nvPr>
            <p:ph type="sldNum" sz="quarter" idx="12"/>
          </p:nvPr>
        </p:nvSpPr>
        <p:spPr/>
        <p:txBody>
          <a:bodyPr/>
          <a:lstStyle/>
          <a:p>
            <a:pPr>
              <a:defRPr/>
            </a:pPr>
            <a:fld id="{9CF201F1-95A0-4402-B9EC-123C8153E105}" type="slidenum">
              <a:rPr lang="en-US" altLang="ro-RO" smtClean="0"/>
              <a:pPr>
                <a:defRPr/>
              </a:pPr>
              <a:t>22</a:t>
            </a:fld>
            <a:endParaRPr lang="en-US" altLang="ro-RO"/>
          </a:p>
        </p:txBody>
      </p:sp>
      <p:sp>
        <p:nvSpPr>
          <p:cNvPr id="3" name="Rectangle 2">
            <a:extLst>
              <a:ext uri="{FF2B5EF4-FFF2-40B4-BE49-F238E27FC236}">
                <a16:creationId xmlns:a16="http://schemas.microsoft.com/office/drawing/2014/main" id="{185B94AE-42D6-070D-FF15-1E2B246A196C}"/>
              </a:ext>
            </a:extLst>
          </p:cNvPr>
          <p:cNvSpPr>
            <a:spLocks noChangeArrowheads="1"/>
          </p:cNvSpPr>
          <p:nvPr/>
        </p:nvSpPr>
        <p:spPr bwMode="auto">
          <a:xfrm>
            <a:off x="1455575" y="109168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a:extLst>
              <a:ext uri="{FF2B5EF4-FFF2-40B4-BE49-F238E27FC236}">
                <a16:creationId xmlns:a16="http://schemas.microsoft.com/office/drawing/2014/main" id="{A6D98B83-CC96-7509-93A8-8DEACC12BB82}"/>
              </a:ext>
            </a:extLst>
          </p:cNvPr>
          <p:cNvSpPr>
            <a:spLocks noChangeArrowheads="1"/>
          </p:cNvSpPr>
          <p:nvPr/>
        </p:nvSpPr>
        <p:spPr bwMode="auto">
          <a:xfrm>
            <a:off x="1455575" y="51398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5">
            <a:extLst>
              <a:ext uri="{FF2B5EF4-FFF2-40B4-BE49-F238E27FC236}">
                <a16:creationId xmlns:a16="http://schemas.microsoft.com/office/drawing/2014/main" id="{6390DD64-8080-C56B-E489-F2D3A617FAAD}"/>
              </a:ext>
            </a:extLst>
          </p:cNvPr>
          <p:cNvSpPr txBox="1">
            <a:spLocks noChangeArrowheads="1"/>
          </p:cNvSpPr>
          <p:nvPr/>
        </p:nvSpPr>
        <p:spPr bwMode="auto">
          <a:xfrm>
            <a:off x="600075" y="5758715"/>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9.</a:t>
            </a:r>
            <a:endParaRPr lang="ro-RO" altLang="en-US" sz="1400" b="1" u="sng" dirty="0">
              <a:solidFill>
                <a:srgbClr val="0000FF"/>
              </a:solidFill>
              <a:latin typeface="Times New Roman" panose="02020603050405020304" pitchFamily="18" charset="0"/>
            </a:endParaRPr>
          </a:p>
        </p:txBody>
      </p:sp>
      <p:sp>
        <p:nvSpPr>
          <p:cNvPr id="6" name="Rectangle 2">
            <a:extLst>
              <a:ext uri="{FF2B5EF4-FFF2-40B4-BE49-F238E27FC236}">
                <a16:creationId xmlns:a16="http://schemas.microsoft.com/office/drawing/2014/main" id="{02321719-E854-983A-DDC9-330D670F3A2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a:extLst>
              <a:ext uri="{FF2B5EF4-FFF2-40B4-BE49-F238E27FC236}">
                <a16:creationId xmlns:a16="http://schemas.microsoft.com/office/drawing/2014/main" id="{38BACC09-9E9E-AD84-7C4F-604D8BA91F0A}"/>
              </a:ext>
            </a:extLst>
          </p:cNvPr>
          <p:cNvSpPr>
            <a:spLocks noChangeArrowheads="1"/>
          </p:cNvSpPr>
          <p:nvPr/>
        </p:nvSpPr>
        <p:spPr bwMode="auto">
          <a:xfrm>
            <a:off x="0" y="2933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9" name="Picture 8">
            <a:extLst>
              <a:ext uri="{FF2B5EF4-FFF2-40B4-BE49-F238E27FC236}">
                <a16:creationId xmlns:a16="http://schemas.microsoft.com/office/drawing/2014/main" id="{A42CC6B4-F3DC-BFE2-3C7C-6DCC8DA604B3}"/>
              </a:ext>
            </a:extLst>
          </p:cNvPr>
          <p:cNvPicPr>
            <a:picLocks noChangeAspect="1"/>
          </p:cNvPicPr>
          <p:nvPr/>
        </p:nvPicPr>
        <p:blipFill>
          <a:blip r:embed="rId2"/>
          <a:stretch>
            <a:fillRect/>
          </a:stretch>
        </p:blipFill>
        <p:spPr>
          <a:xfrm>
            <a:off x="600075" y="747058"/>
            <a:ext cx="7883999" cy="4821995"/>
          </a:xfrm>
          <a:prstGeom prst="rect">
            <a:avLst/>
          </a:prstGeom>
        </p:spPr>
      </p:pic>
    </p:spTree>
    <p:extLst>
      <p:ext uri="{BB962C8B-B14F-4D97-AF65-F5344CB8AC3E}">
        <p14:creationId xmlns:p14="http://schemas.microsoft.com/office/powerpoint/2010/main" val="186784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CC211D-7351-24BA-321B-41967E5A5709}"/>
              </a:ext>
            </a:extLst>
          </p:cNvPr>
          <p:cNvSpPr>
            <a:spLocks noGrp="1"/>
          </p:cNvSpPr>
          <p:nvPr>
            <p:ph type="sldNum" sz="quarter" idx="12"/>
          </p:nvPr>
        </p:nvSpPr>
        <p:spPr/>
        <p:txBody>
          <a:bodyPr/>
          <a:lstStyle/>
          <a:p>
            <a:pPr>
              <a:defRPr/>
            </a:pPr>
            <a:fld id="{9CF201F1-95A0-4402-B9EC-123C8153E105}" type="slidenum">
              <a:rPr lang="en-US" altLang="ro-RO" smtClean="0"/>
              <a:pPr>
                <a:defRPr/>
              </a:pPr>
              <a:t>23</a:t>
            </a:fld>
            <a:endParaRPr lang="en-US" altLang="ro-RO"/>
          </a:p>
        </p:txBody>
      </p:sp>
      <p:sp>
        <p:nvSpPr>
          <p:cNvPr id="3" name="Rectangle 2">
            <a:extLst>
              <a:ext uri="{FF2B5EF4-FFF2-40B4-BE49-F238E27FC236}">
                <a16:creationId xmlns:a16="http://schemas.microsoft.com/office/drawing/2014/main" id="{185B94AE-42D6-070D-FF15-1E2B246A196C}"/>
              </a:ext>
            </a:extLst>
          </p:cNvPr>
          <p:cNvSpPr>
            <a:spLocks noChangeArrowheads="1"/>
          </p:cNvSpPr>
          <p:nvPr/>
        </p:nvSpPr>
        <p:spPr bwMode="auto">
          <a:xfrm>
            <a:off x="1455575" y="109168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a:extLst>
              <a:ext uri="{FF2B5EF4-FFF2-40B4-BE49-F238E27FC236}">
                <a16:creationId xmlns:a16="http://schemas.microsoft.com/office/drawing/2014/main" id="{A6D98B83-CC96-7509-93A8-8DEACC12BB82}"/>
              </a:ext>
            </a:extLst>
          </p:cNvPr>
          <p:cNvSpPr>
            <a:spLocks noChangeArrowheads="1"/>
          </p:cNvSpPr>
          <p:nvPr/>
        </p:nvSpPr>
        <p:spPr bwMode="auto">
          <a:xfrm>
            <a:off x="1455575" y="51398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TextBox 5">
            <a:extLst>
              <a:ext uri="{FF2B5EF4-FFF2-40B4-BE49-F238E27FC236}">
                <a16:creationId xmlns:a16="http://schemas.microsoft.com/office/drawing/2014/main" id="{6390DD64-8080-C56B-E489-F2D3A617FAAD}"/>
              </a:ext>
            </a:extLst>
          </p:cNvPr>
          <p:cNvSpPr txBox="1">
            <a:spLocks noChangeArrowheads="1"/>
          </p:cNvSpPr>
          <p:nvPr/>
        </p:nvSpPr>
        <p:spPr bwMode="auto">
          <a:xfrm>
            <a:off x="600075" y="5758715"/>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10.</a:t>
            </a:r>
            <a:endParaRPr lang="ro-RO" altLang="en-US" sz="1400" b="1" u="sng" dirty="0">
              <a:solidFill>
                <a:srgbClr val="0000FF"/>
              </a:solidFill>
              <a:latin typeface="Times New Roman" panose="02020603050405020304" pitchFamily="18" charset="0"/>
            </a:endParaRPr>
          </a:p>
        </p:txBody>
      </p:sp>
      <p:sp>
        <p:nvSpPr>
          <p:cNvPr id="6" name="Rectangle 2">
            <a:extLst>
              <a:ext uri="{FF2B5EF4-FFF2-40B4-BE49-F238E27FC236}">
                <a16:creationId xmlns:a16="http://schemas.microsoft.com/office/drawing/2014/main" id="{02321719-E854-983A-DDC9-330D670F3A2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3">
            <a:extLst>
              <a:ext uri="{FF2B5EF4-FFF2-40B4-BE49-F238E27FC236}">
                <a16:creationId xmlns:a16="http://schemas.microsoft.com/office/drawing/2014/main" id="{38BACC09-9E9E-AD84-7C4F-604D8BA91F0A}"/>
              </a:ext>
            </a:extLst>
          </p:cNvPr>
          <p:cNvSpPr>
            <a:spLocks noChangeArrowheads="1"/>
          </p:cNvSpPr>
          <p:nvPr/>
        </p:nvSpPr>
        <p:spPr bwMode="auto">
          <a:xfrm>
            <a:off x="0" y="2933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8" name="Picture 7">
            <a:extLst>
              <a:ext uri="{FF2B5EF4-FFF2-40B4-BE49-F238E27FC236}">
                <a16:creationId xmlns:a16="http://schemas.microsoft.com/office/drawing/2014/main" id="{833767C8-575E-2262-C621-251DCAD4D60C}"/>
              </a:ext>
            </a:extLst>
          </p:cNvPr>
          <p:cNvPicPr>
            <a:picLocks noChangeAspect="1"/>
          </p:cNvPicPr>
          <p:nvPr/>
        </p:nvPicPr>
        <p:blipFill>
          <a:blip r:embed="rId2"/>
          <a:stretch>
            <a:fillRect/>
          </a:stretch>
        </p:blipFill>
        <p:spPr>
          <a:xfrm>
            <a:off x="760287" y="902863"/>
            <a:ext cx="7818633" cy="4768472"/>
          </a:xfrm>
          <a:prstGeom prst="rect">
            <a:avLst/>
          </a:prstGeom>
        </p:spPr>
      </p:pic>
    </p:spTree>
    <p:extLst>
      <p:ext uri="{BB962C8B-B14F-4D97-AF65-F5344CB8AC3E}">
        <p14:creationId xmlns:p14="http://schemas.microsoft.com/office/powerpoint/2010/main" val="14963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44714" y="832206"/>
            <a:ext cx="8686800" cy="5524144"/>
          </a:xfrm>
        </p:spPr>
        <p:txBody>
          <a:bodyPr/>
          <a:lstStyle/>
          <a:p>
            <a:pPr marL="180000" indent="-180000" algn="just">
              <a:spcBef>
                <a:spcPts val="0"/>
              </a:spcBef>
              <a:spcAft>
                <a:spcPts val="600"/>
              </a:spcAft>
              <a:buNone/>
            </a:pP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onform studiilor de specialitate, drept indicator de bază pentru analiza procesului convergenței reale la nivel macroeconomic se folosește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venitul pe locuitor sau Produsul Intern Brut pe locuitor</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exprimat la puterea parității de cumpărare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(fie euro PPS, în cazul UE, fie dolari PPP, în cazul economiei globale). De altfel, acest indicator se află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la baza și a acceptării României în OECD, Zona Euro, Spațiul Shengen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etc.</a:t>
            </a:r>
          </a:p>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 baza îndeplinirii țintelor cantitative, referitoare în principal la nivelul venitului pe locuitor și la poziția sa în context mondial și european,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România își poate propune fără probleme, îndeplinirea unor ținte calitative importante până la orizontul 2030</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Acestea se referă în principal la: acceptarea sa (chiar mai rapidă) în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Spațiul Shengen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și ca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membru OECD</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pentru care condițiile au fost îndeplinite încă în urmă cu un deceniu, dar care din motive interne politicianiste a fost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amânată nepermis de mult</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De asemenea, programul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aderării la Zona Euro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(care a tot fost amânat, de la 2014, la 2019 și apoi la 2024),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trebuie rapid reluat</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Trebuie precizat că România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deja îndeplinea înainte de criza pandemică și de războiul din Ucraina toate condițiile aderării la Zona Euro</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dar considerăm că acest proces a fost întârziat nejustificat din interese ce au avut în vedere doar menținerea rolului băncii centrale în elaborarea politicii monetare (și desigur a personalului și resurselor alocate acesteia) și în consecință necedarea rolului său către Banca Centrală Europeană. </a:t>
            </a: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24</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248328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44714" y="832205"/>
            <a:ext cx="8686800" cy="5661061"/>
          </a:xfrm>
        </p:spPr>
        <p:txBody>
          <a:bodyPr/>
          <a:lstStyle/>
          <a:p>
            <a:pPr marL="180000" indent="-180000" algn="just">
              <a:spcBef>
                <a:spcPts val="0"/>
              </a:spcBef>
              <a:spcAft>
                <a:spcPts val="600"/>
              </a:spcAft>
              <a:buNone/>
            </a:pP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În privința valorii venitului pe locuitor (în dolari PPP sau euro PPS), în anul 2028 (cf. estimărilor FMI),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România se va plasa pe poziția 21</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peste (în ordine)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Portugalia, Croația, Slovacia, Letonia, Grecia și Bulgaria</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O țintă deja facilă până la orizontul 2030 este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devansarea Ungariei</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(pentru 2028 valorile estimate cf. ultimului raport de prognoză al FMI, din octombrie 2023 sunt deja apropiate, de 56214 dolari PPP pentru România și respectiv 56870 pentru Ungaria, mai mult unele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informații recente menționează că deja Ungaria a fost depășită la venitul pe locuitor în euro PPS</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Pentru orizontul 2040, România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își poate propune </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fără mari probleme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devansarea a încă trei state</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Estonia</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(57,4 mii),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Polonia</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(58,9 mii) și respectiv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Spania</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(59,8 mii dolari în 2028). De asemenea, putem considera că până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la orizontul 2050</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ar mai putea fi devansate de către România, în materie de PIB pe locuitor, încă cinci state, care în 2028, cf. estimărilor FMI, vor ocupa pozițiile 16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Cehia</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15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Italia</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14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Lituania</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13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Slovenia</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și 12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Cipru</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Deci, la acest ultim orizont de timp, într-o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variantă optimistă</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România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s-ar putea plasa pe locul 12 </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în Uniunea Europeană, ceea ce ar reprezenta o performanță istorică.</a:t>
            </a:r>
          </a:p>
          <a:p>
            <a:pPr marL="180000" indent="-180000" algn="just">
              <a:spcBef>
                <a:spcPts val="0"/>
              </a:spcBef>
              <a:spcAft>
                <a:spcPts val="600"/>
              </a:spcAft>
              <a:buNone/>
            </a:pP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În ceea ce privește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valoarea absolută a PIB</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-ului (exprimat în dolari internaționali la PPP), deci puterea economică a unui stat, România, pornind de la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poziția a 7 în 2028 </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(cf. estimărilor FMI) ar trebui să aibă ca țintă menținerea locului până la orizontul 2050. Avansarea, în cazul acestei variabile, în ierarhia din UE este practic imposibilă, </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atâta vreme cât sporul demografic la noi continuă de mulți ani să fie unul accentuat negativ, spre deosebire de ocupantele locurilor 5 (Polonia) și 6 (Olanda), în 2028</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25</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1709773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44714" y="832206"/>
            <a:ext cx="8686800" cy="2753475"/>
          </a:xfrm>
        </p:spPr>
        <p:txBody>
          <a:bodyPr/>
          <a:lstStyle/>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 materie de convergență structurală, exemplificăm doar prin ponderea sectoarelor economice în populația ocupată, la nivelul  grupelor din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UE</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în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figurile</a:t>
            </a:r>
            <a:r>
              <a:rPr lang="ro-RO"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11 și 12</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corelațiile cu venitul pe locuitor fiind semnificative (negative pentru sectorul agricol și pozitive pentru cel al serviciilor), conform tabelului următor:</a:t>
            </a:r>
          </a:p>
          <a:p>
            <a:pPr marL="180000" indent="-180000" algn="just">
              <a:spcBef>
                <a:spcPts val="0"/>
              </a:spcBef>
              <a:spcAft>
                <a:spcPts val="600"/>
              </a:spcAft>
              <a:buNone/>
            </a:pPr>
            <a:endPar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180000" indent="-180000" algn="just">
              <a:spcBef>
                <a:spcPts val="0"/>
              </a:spcBef>
              <a:spcAft>
                <a:spcPts val="600"/>
              </a:spcAft>
              <a:buNone/>
            </a:pPr>
            <a:endPar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180000" indent="-180000" algn="just">
              <a:spcBef>
                <a:spcPts val="0"/>
              </a:spcBef>
              <a:spcAft>
                <a:spcPts val="6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26</a:t>
            </a:fld>
            <a:endParaRPr lang="en-US" altLang="ro-RO" sz="1200">
              <a:solidFill>
                <a:srgbClr val="045C75"/>
              </a:solidFill>
              <a:latin typeface="Arial" panose="020B0604020202020204" pitchFamily="34" charset="0"/>
            </a:endParaRPr>
          </a:p>
        </p:txBody>
      </p:sp>
      <p:pic>
        <p:nvPicPr>
          <p:cNvPr id="2" name="Picture 1">
            <a:extLst>
              <a:ext uri="{FF2B5EF4-FFF2-40B4-BE49-F238E27FC236}">
                <a16:creationId xmlns:a16="http://schemas.microsoft.com/office/drawing/2014/main" id="{4852DC11-49FF-3247-A7C8-066AE62BA787}"/>
              </a:ext>
            </a:extLst>
          </p:cNvPr>
          <p:cNvPicPr>
            <a:picLocks noChangeAspect="1"/>
          </p:cNvPicPr>
          <p:nvPr/>
        </p:nvPicPr>
        <p:blipFill>
          <a:blip r:embed="rId3"/>
          <a:stretch>
            <a:fillRect/>
          </a:stretch>
        </p:blipFill>
        <p:spPr>
          <a:xfrm>
            <a:off x="1487655" y="2210759"/>
            <a:ext cx="5798820" cy="1511808"/>
          </a:xfrm>
          <a:prstGeom prst="rect">
            <a:avLst/>
          </a:prstGeom>
        </p:spPr>
      </p:pic>
    </p:spTree>
    <p:extLst>
      <p:ext uri="{BB962C8B-B14F-4D97-AF65-F5344CB8AC3E}">
        <p14:creationId xmlns:p14="http://schemas.microsoft.com/office/powerpoint/2010/main" val="25789321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AF184C-8BC0-A35E-2DF4-C9055B4060A4}"/>
              </a:ext>
            </a:extLst>
          </p:cNvPr>
          <p:cNvSpPr>
            <a:spLocks noGrp="1"/>
          </p:cNvSpPr>
          <p:nvPr>
            <p:ph type="sldNum" sz="quarter" idx="12"/>
          </p:nvPr>
        </p:nvSpPr>
        <p:spPr/>
        <p:txBody>
          <a:bodyPr/>
          <a:lstStyle/>
          <a:p>
            <a:pPr>
              <a:defRPr/>
            </a:pPr>
            <a:fld id="{9CF201F1-95A0-4402-B9EC-123C8153E105}" type="slidenum">
              <a:rPr lang="en-US" altLang="ro-RO" smtClean="0"/>
              <a:pPr>
                <a:defRPr/>
              </a:pPr>
              <a:t>27</a:t>
            </a:fld>
            <a:endParaRPr lang="en-US" altLang="ro-RO"/>
          </a:p>
        </p:txBody>
      </p:sp>
      <p:sp>
        <p:nvSpPr>
          <p:cNvPr id="6" name="TextBox 5">
            <a:extLst>
              <a:ext uri="{FF2B5EF4-FFF2-40B4-BE49-F238E27FC236}">
                <a16:creationId xmlns:a16="http://schemas.microsoft.com/office/drawing/2014/main" id="{24C423BD-689F-02F6-C892-BA691FDD1E56}"/>
              </a:ext>
            </a:extLst>
          </p:cNvPr>
          <p:cNvSpPr txBox="1">
            <a:spLocks noChangeArrowheads="1"/>
          </p:cNvSpPr>
          <p:nvPr/>
        </p:nvSpPr>
        <p:spPr bwMode="auto">
          <a:xfrm>
            <a:off x="600075" y="6009829"/>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11.</a:t>
            </a:r>
            <a:endParaRPr lang="ro-RO" altLang="en-US" sz="1400" b="1" u="sng" dirty="0">
              <a:solidFill>
                <a:srgbClr val="0000FF"/>
              </a:solidFill>
              <a:latin typeface="Times New Roman" panose="02020603050405020304" pitchFamily="18" charset="0"/>
            </a:endParaRPr>
          </a:p>
        </p:txBody>
      </p:sp>
      <p:pic>
        <p:nvPicPr>
          <p:cNvPr id="5" name="Picture 4">
            <a:extLst>
              <a:ext uri="{FF2B5EF4-FFF2-40B4-BE49-F238E27FC236}">
                <a16:creationId xmlns:a16="http://schemas.microsoft.com/office/drawing/2014/main" id="{FE7269FD-7303-79DE-B7DD-B77A86EB65B9}"/>
              </a:ext>
            </a:extLst>
          </p:cNvPr>
          <p:cNvPicPr>
            <a:picLocks noChangeAspect="1"/>
          </p:cNvPicPr>
          <p:nvPr/>
        </p:nvPicPr>
        <p:blipFill>
          <a:blip r:embed="rId2"/>
          <a:stretch>
            <a:fillRect/>
          </a:stretch>
        </p:blipFill>
        <p:spPr>
          <a:xfrm>
            <a:off x="349321" y="791508"/>
            <a:ext cx="8337479" cy="5218321"/>
          </a:xfrm>
          <a:prstGeom prst="rect">
            <a:avLst/>
          </a:prstGeom>
        </p:spPr>
      </p:pic>
    </p:spTree>
    <p:extLst>
      <p:ext uri="{BB962C8B-B14F-4D97-AF65-F5344CB8AC3E}">
        <p14:creationId xmlns:p14="http://schemas.microsoft.com/office/powerpoint/2010/main" val="215558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AF184C-8BC0-A35E-2DF4-C9055B4060A4}"/>
              </a:ext>
            </a:extLst>
          </p:cNvPr>
          <p:cNvSpPr>
            <a:spLocks noGrp="1"/>
          </p:cNvSpPr>
          <p:nvPr>
            <p:ph type="sldNum" sz="quarter" idx="12"/>
          </p:nvPr>
        </p:nvSpPr>
        <p:spPr/>
        <p:txBody>
          <a:bodyPr/>
          <a:lstStyle/>
          <a:p>
            <a:pPr>
              <a:defRPr/>
            </a:pPr>
            <a:fld id="{9CF201F1-95A0-4402-B9EC-123C8153E105}" type="slidenum">
              <a:rPr lang="en-US" altLang="ro-RO" smtClean="0"/>
              <a:pPr>
                <a:defRPr/>
              </a:pPr>
              <a:t>28</a:t>
            </a:fld>
            <a:endParaRPr lang="en-US" altLang="ro-RO"/>
          </a:p>
        </p:txBody>
      </p:sp>
      <p:sp>
        <p:nvSpPr>
          <p:cNvPr id="6" name="TextBox 5">
            <a:extLst>
              <a:ext uri="{FF2B5EF4-FFF2-40B4-BE49-F238E27FC236}">
                <a16:creationId xmlns:a16="http://schemas.microsoft.com/office/drawing/2014/main" id="{24C423BD-689F-02F6-C892-BA691FDD1E56}"/>
              </a:ext>
            </a:extLst>
          </p:cNvPr>
          <p:cNvSpPr txBox="1">
            <a:spLocks noChangeArrowheads="1"/>
          </p:cNvSpPr>
          <p:nvPr/>
        </p:nvSpPr>
        <p:spPr bwMode="auto">
          <a:xfrm>
            <a:off x="600075" y="5217734"/>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12.</a:t>
            </a:r>
            <a:endParaRPr lang="ro-RO" altLang="en-US" sz="1400" b="1" u="sng" dirty="0">
              <a:solidFill>
                <a:srgbClr val="0000FF"/>
              </a:solidFill>
              <a:latin typeface="Times New Roman" panose="02020603050405020304" pitchFamily="18" charset="0"/>
            </a:endParaRPr>
          </a:p>
        </p:txBody>
      </p:sp>
      <p:pic>
        <p:nvPicPr>
          <p:cNvPr id="3" name="Picture 2">
            <a:extLst>
              <a:ext uri="{FF2B5EF4-FFF2-40B4-BE49-F238E27FC236}">
                <a16:creationId xmlns:a16="http://schemas.microsoft.com/office/drawing/2014/main" id="{FA0095A0-06BD-B430-8FFE-3A3AA9119470}"/>
              </a:ext>
            </a:extLst>
          </p:cNvPr>
          <p:cNvPicPr>
            <a:picLocks noChangeAspect="1"/>
          </p:cNvPicPr>
          <p:nvPr/>
        </p:nvPicPr>
        <p:blipFill>
          <a:blip r:embed="rId2"/>
          <a:stretch>
            <a:fillRect/>
          </a:stretch>
        </p:blipFill>
        <p:spPr>
          <a:xfrm>
            <a:off x="215757" y="971585"/>
            <a:ext cx="8753582" cy="4165494"/>
          </a:xfrm>
          <a:prstGeom prst="rect">
            <a:avLst/>
          </a:prstGeom>
        </p:spPr>
      </p:pic>
    </p:spTree>
    <p:extLst>
      <p:ext uri="{BB962C8B-B14F-4D97-AF65-F5344CB8AC3E}">
        <p14:creationId xmlns:p14="http://schemas.microsoft.com/office/powerpoint/2010/main" val="126898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228600" y="574319"/>
            <a:ext cx="8686800" cy="5901126"/>
          </a:xfrm>
        </p:spPr>
        <p:txBody>
          <a:bodyPr/>
          <a:lstStyle/>
          <a:p>
            <a:pPr marL="360000" indent="-360000" algn="just">
              <a:spcBef>
                <a:spcPts val="0"/>
              </a:spcBef>
              <a:spcAft>
                <a:spcPts val="1200"/>
              </a:spcAft>
              <a:buNone/>
            </a:pPr>
            <a:r>
              <a:rPr lang="ro-RO" altLang="en-US" sz="2800" b="1" dirty="0">
                <a:solidFill>
                  <a:srgbClr val="0000FF"/>
                </a:solidFill>
                <a:latin typeface="Times New Roman" panose="02020603050405020304" pitchFamily="18" charset="0"/>
              </a:rPr>
              <a:t>		3. Convergență mai slabă a piețelor financiare </a:t>
            </a:r>
          </a:p>
          <a:p>
            <a:pPr marL="360000" indent="-360000" algn="just">
              <a:spcBef>
                <a:spcPts val="0"/>
              </a:spcBef>
              <a:spcAft>
                <a:spcPts val="600"/>
              </a:spcAft>
              <a:buNone/>
            </a:pP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Ca indicatori în acest </a:t>
            </a:r>
            <a:r>
              <a:rPr lang="ro-RO" sz="1800" i="1">
                <a:solidFill>
                  <a:srgbClr val="0000FF"/>
                </a:solidFill>
                <a:latin typeface="Times New Roman" panose="02020603050405020304" pitchFamily="18" charset="0"/>
                <a:ea typeface="Calibri" panose="020F0502020204030204" pitchFamily="34" charset="0"/>
                <a:cs typeface="Times New Roman" panose="02020603050405020304" pitchFamily="18" charset="0"/>
              </a:rPr>
              <a:t>domeniu folosim:</a:t>
            </a:r>
            <a:endPar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360000" indent="-360000" algn="just">
              <a:spcBef>
                <a:spcPts val="0"/>
              </a:spcBef>
              <a:spcAft>
                <a:spcPts val="600"/>
              </a:spcAft>
              <a:buNone/>
            </a:pP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it-IT"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Capitalizarea bursieră a companiilor autohtone listate (% din PIB)</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k%,</a:t>
            </a:r>
          </a:p>
          <a:p>
            <a:pPr marL="360000" indent="-360000" algn="just">
              <a:spcBef>
                <a:spcPts val="0"/>
              </a:spcBef>
              <a:spcAft>
                <a:spcPts val="600"/>
              </a:spcAft>
              <a:buNone/>
            </a:pPr>
            <a:r>
              <a:rPr lang="ro-RO" sz="16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GB" sz="16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Market capitalization of listed domestic companies (% of GDP)</a:t>
            </a:r>
            <a:r>
              <a:rPr lang="ro-RO" sz="16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și respectiv</a:t>
            </a:r>
            <a:endPar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0000" indent="-360000" algn="just">
              <a:spcBef>
                <a:spcPts val="0"/>
              </a:spcBef>
              <a:spcAft>
                <a:spcPts val="600"/>
              </a:spcAft>
              <a:buNone/>
            </a:pP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2)</a:t>
            </a:r>
            <a:r>
              <a:rPr lang="it-IT"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Stocuri tranzacționate, valoarea totală (% din PIB)</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s%</a:t>
            </a:r>
          </a:p>
          <a:p>
            <a:pPr marL="360000" indent="-360000" algn="just">
              <a:spcBef>
                <a:spcPts val="0"/>
              </a:spcBef>
              <a:spcAft>
                <a:spcPts val="600"/>
              </a:spcAft>
              <a:buNone/>
            </a:pP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GB"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Stocks traded, total value (% of GDP)</a:t>
            </a: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endPar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80000" indent="-180000" algn="just" eaLnBrk="1" hangingPunct="1">
              <a:spcBef>
                <a:spcPts val="0"/>
              </a:spcBef>
              <a:spcAft>
                <a:spcPts val="600"/>
              </a:spcAft>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Dinamica valorilor pentru coeficientul de variație (cv) în UE, în cazul celor două variabile ale pieței financiare (k și s), comparativ cu valoarea acestuia pentru venitul pe locuitor (y) este redată (pentru perioada 2000-2020) </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î</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n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13</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Spre deosebire de traiectoria convergenței în cazul venitului pe locuitor (scăderea valorii lui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cv%y</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de la 29,4%, în 2000, la 19,3% în 2020), pentru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cv%</a:t>
            </a:r>
            <a:r>
              <a:rPr lang="ro-RO" sz="18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s</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scăderea a fost în cele două decenii de doar -1,3 pp (de la 62,9% la 61,6%), iar pentru </a:t>
            </a:r>
            <a:r>
              <a:rPr lang="ro-RO" sz="18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cv%k</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s-a înregistrat chiar un proces de </a:t>
            </a:r>
            <a:r>
              <a:rPr lang="ro-RO" sz="18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divergență</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(creșterea valorii lui </a:t>
            </a:r>
            <a:r>
              <a:rPr lang="ro-RO" sz="18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cv%k</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de la 52,2% la 61,3%).  </a:t>
            </a:r>
            <a:endPar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80000" indent="-180000" algn="just" eaLnBrk="1" hangingPunct="1">
              <a:spcBef>
                <a:spcPts val="0"/>
              </a:spcBef>
              <a:spcAft>
                <a:spcPts val="600"/>
              </a:spcAft>
            </a:pP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De asemenea, în </a:t>
            </a:r>
            <a:r>
              <a:rPr lang="ro-RO" sz="18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figurile 14 și 15 </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este</a:t>
            </a:r>
            <a:r>
              <a:rPr lang="ro-RO" sz="18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redată traiectoria pentru România, comparativ cu aceea la nivelul UE. Se observă decalajul încă foarte mare care desparte România de media europeană. În figura 15, este redată distribuția celor câte 567 de puncte (21 ani x 27 state) reprezentând raportul (procentual) față de media UE în cazul celor două variabile exprimate ca valoare în dolari PPP pe locuitor (</a:t>
            </a:r>
            <a:r>
              <a:rPr lang="ro-RO" sz="18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g%k</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și respectiv </a:t>
            </a:r>
            <a:r>
              <a:rPr lang="ro-RO" sz="1800"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g%s</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o-RO" altLang="en-US" sz="1800" b="1" dirty="0">
                <a:latin typeface="Times New Roman" panose="02020603050405020304" pitchFamily="18" charset="0"/>
                <a:ea typeface="Calibri" panose="020F0502020204030204" pitchFamily="34" charset="0"/>
                <a:cs typeface="Times New Roman" panose="02020603050405020304" pitchFamily="18" charset="0"/>
              </a:rPr>
              <a:t>	</a:t>
            </a: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29</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1443931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228600" y="574319"/>
            <a:ext cx="8686800" cy="5695852"/>
          </a:xfrm>
        </p:spPr>
        <p:txBody>
          <a:bodyPr/>
          <a:lstStyle/>
          <a:p>
            <a:pPr marL="360000" indent="-360000" algn="just">
              <a:spcBef>
                <a:spcPts val="0"/>
              </a:spcBef>
              <a:spcAft>
                <a:spcPts val="1200"/>
              </a:spcAft>
              <a:buNone/>
            </a:pPr>
            <a:r>
              <a:rPr lang="ro-RO" altLang="en-US" sz="2800" b="1" dirty="0">
                <a:solidFill>
                  <a:srgbClr val="0000FF"/>
                </a:solidFill>
                <a:latin typeface="Times New Roman" panose="02020603050405020304" pitchFamily="18" charset="0"/>
              </a:rPr>
              <a:t>		2. </a:t>
            </a:r>
            <a:r>
              <a:rPr lang="ro-RO"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Legea convergenței</a:t>
            </a:r>
            <a:endPar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360000" indent="-360000" algn="just">
              <a:spcBef>
                <a:spcPts val="0"/>
              </a:spcBef>
              <a:spcAft>
                <a:spcPts val="600"/>
              </a:spcAft>
              <a:buNone/>
            </a:pPr>
            <a:r>
              <a:rPr lang="ro-RO" sz="18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ea mai generală lege economică pe care ar trebui să se fundamenteze orice prognoză sau strategie de dezvoltare este aceea care derivă din corelația puternică existentă între convergență (atât pe plan mondial cât și în Uniunea Europeană) și creșterea economică. Aceasta este o consecință a teoriei generale a sistemelor complexe, fiind deja demonstrată în cazul sistemului economiei globale și respectiv în cel al UE. </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marL="180000" indent="-180000" algn="just" eaLnBrk="1" hangingPunct="1">
              <a:spcBef>
                <a:spcPts val="0"/>
              </a:spcBef>
              <a:spcAft>
                <a:spcPts val="600"/>
              </a:spcAft>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Într-o exprimare simplă, teoria generală spune că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 măsură ce nivelul dezvoltării economice sporește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(respectiv venitul mediu pe locuitor al sistemului economic, ca măsură a performanței sale, crește),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gradul de concentrare în interiorul sistemului sporește.</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Unul dintre indicatorii pe baza căruia se poate evalua procesul convergenței/divergenței între componentele sistemului (statele în cazul economiei mondiale sau al UE) este dinamica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coeficientului de variație a seriei dinamice a venitului pe locuitor</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 cărui valoare pe termen lung scade în cazul convergenței și crește în cazul divergenței. Valoarea sa absolută la un moment dat arată gradul de concentrare, o valoare ridicată semnificând o dispersie mare între veniturile individuale ale componentelor sistemului (statelor), iar una scăzută discrepanțe mici între acestea, în materie de venit pe locuitor. Pentru estimarea dinamicii acestui indicator, se consideră la nivel mondial mulțimea statelor lumii, iar la nivelul UE eșantionul format din cele 27 state membre.</a:t>
            </a:r>
            <a:endParaRPr lang="ro-RO" altLang="en-US" sz="2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r>
              <a:rPr lang="ro-RO" altLang="en-US" sz="1800" b="1" dirty="0">
                <a:latin typeface="Times New Roman" panose="02020603050405020304" pitchFamily="18" charset="0"/>
                <a:ea typeface="Calibri" panose="020F0502020204030204" pitchFamily="34" charset="0"/>
                <a:cs typeface="Times New Roman" panose="02020603050405020304" pitchFamily="18" charset="0"/>
              </a:rPr>
              <a:t>	</a:t>
            </a: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3</a:t>
            </a:fld>
            <a:endParaRPr lang="en-US" altLang="ro-RO" sz="1200">
              <a:solidFill>
                <a:srgbClr val="045C75"/>
              </a:solidFill>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AF184C-8BC0-A35E-2DF4-C9055B4060A4}"/>
              </a:ext>
            </a:extLst>
          </p:cNvPr>
          <p:cNvSpPr>
            <a:spLocks noGrp="1"/>
          </p:cNvSpPr>
          <p:nvPr>
            <p:ph type="sldNum" sz="quarter" idx="12"/>
          </p:nvPr>
        </p:nvSpPr>
        <p:spPr/>
        <p:txBody>
          <a:bodyPr/>
          <a:lstStyle/>
          <a:p>
            <a:pPr>
              <a:defRPr/>
            </a:pPr>
            <a:fld id="{9CF201F1-95A0-4402-B9EC-123C8153E105}" type="slidenum">
              <a:rPr lang="en-US" altLang="ro-RO" smtClean="0"/>
              <a:pPr>
                <a:defRPr/>
              </a:pPr>
              <a:t>30</a:t>
            </a:fld>
            <a:endParaRPr lang="en-US" altLang="ro-RO"/>
          </a:p>
        </p:txBody>
      </p:sp>
      <p:sp>
        <p:nvSpPr>
          <p:cNvPr id="6" name="TextBox 5">
            <a:extLst>
              <a:ext uri="{FF2B5EF4-FFF2-40B4-BE49-F238E27FC236}">
                <a16:creationId xmlns:a16="http://schemas.microsoft.com/office/drawing/2014/main" id="{24C423BD-689F-02F6-C892-BA691FDD1E56}"/>
              </a:ext>
            </a:extLst>
          </p:cNvPr>
          <p:cNvSpPr txBox="1">
            <a:spLocks noChangeArrowheads="1"/>
          </p:cNvSpPr>
          <p:nvPr/>
        </p:nvSpPr>
        <p:spPr bwMode="auto">
          <a:xfrm>
            <a:off x="553422" y="5839765"/>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13.</a:t>
            </a:r>
            <a:endParaRPr lang="ro-RO" altLang="en-US" sz="1400" b="1" u="sng" dirty="0">
              <a:solidFill>
                <a:srgbClr val="0000FF"/>
              </a:solidFill>
              <a:latin typeface="Times New Roman" panose="02020603050405020304" pitchFamily="18" charset="0"/>
            </a:endParaRPr>
          </a:p>
        </p:txBody>
      </p:sp>
      <p:graphicFrame>
        <p:nvGraphicFramePr>
          <p:cNvPr id="4" name="Object 3">
            <a:extLst>
              <a:ext uri="{FF2B5EF4-FFF2-40B4-BE49-F238E27FC236}">
                <a16:creationId xmlns:a16="http://schemas.microsoft.com/office/drawing/2014/main" id="{7248196C-0D78-FD46-7439-A5E784BB698E}"/>
              </a:ext>
            </a:extLst>
          </p:cNvPr>
          <p:cNvGraphicFramePr>
            <a:graphicFrameLocks noChangeAspect="1"/>
          </p:cNvGraphicFramePr>
          <p:nvPr>
            <p:extLst>
              <p:ext uri="{D42A27DB-BD31-4B8C-83A1-F6EECF244321}">
                <p14:modId xmlns:p14="http://schemas.microsoft.com/office/powerpoint/2010/main" val="3780578433"/>
              </p:ext>
            </p:extLst>
          </p:nvPr>
        </p:nvGraphicFramePr>
        <p:xfrm>
          <a:off x="1129118" y="864346"/>
          <a:ext cx="6382025" cy="4766611"/>
        </p:xfrm>
        <a:graphic>
          <a:graphicData uri="http://schemas.openxmlformats.org/presentationml/2006/ole">
            <mc:AlternateContent xmlns:mc="http://schemas.openxmlformats.org/markup-compatibility/2006">
              <mc:Choice xmlns:v="urn:schemas-microsoft-com:vml" Requires="v">
                <p:oleObj name="Mathcad" r:id="rId2" imgW="5343480" imgH="3990960" progId="Mathcad">
                  <p:embed/>
                </p:oleObj>
              </mc:Choice>
              <mc:Fallback>
                <p:oleObj name="Mathcad" r:id="rId2" imgW="5343480" imgH="3990960" progId="Mathcad">
                  <p:embed/>
                  <p:pic>
                    <p:nvPicPr>
                      <p:cNvPr id="0" name=""/>
                      <p:cNvPicPr/>
                      <p:nvPr/>
                    </p:nvPicPr>
                    <p:blipFill>
                      <a:blip r:embed="rId3"/>
                      <a:stretch>
                        <a:fillRect/>
                      </a:stretch>
                    </p:blipFill>
                    <p:spPr>
                      <a:xfrm>
                        <a:off x="1129118" y="864346"/>
                        <a:ext cx="6382025" cy="4766611"/>
                      </a:xfrm>
                      <a:prstGeom prst="rect">
                        <a:avLst/>
                      </a:prstGeom>
                    </p:spPr>
                  </p:pic>
                </p:oleObj>
              </mc:Fallback>
            </mc:AlternateContent>
          </a:graphicData>
        </a:graphic>
      </p:graphicFrame>
    </p:spTree>
    <p:extLst>
      <p:ext uri="{BB962C8B-B14F-4D97-AF65-F5344CB8AC3E}">
        <p14:creationId xmlns:p14="http://schemas.microsoft.com/office/powerpoint/2010/main" val="60966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AF184C-8BC0-A35E-2DF4-C9055B4060A4}"/>
              </a:ext>
            </a:extLst>
          </p:cNvPr>
          <p:cNvSpPr>
            <a:spLocks noGrp="1"/>
          </p:cNvSpPr>
          <p:nvPr>
            <p:ph type="sldNum" sz="quarter" idx="12"/>
          </p:nvPr>
        </p:nvSpPr>
        <p:spPr/>
        <p:txBody>
          <a:bodyPr/>
          <a:lstStyle/>
          <a:p>
            <a:pPr>
              <a:defRPr/>
            </a:pPr>
            <a:fld id="{9CF201F1-95A0-4402-B9EC-123C8153E105}" type="slidenum">
              <a:rPr lang="en-US" altLang="ro-RO" smtClean="0"/>
              <a:pPr>
                <a:defRPr/>
              </a:pPr>
              <a:t>31</a:t>
            </a:fld>
            <a:endParaRPr lang="en-US" altLang="ro-RO"/>
          </a:p>
        </p:txBody>
      </p:sp>
      <p:sp>
        <p:nvSpPr>
          <p:cNvPr id="6" name="TextBox 5">
            <a:extLst>
              <a:ext uri="{FF2B5EF4-FFF2-40B4-BE49-F238E27FC236}">
                <a16:creationId xmlns:a16="http://schemas.microsoft.com/office/drawing/2014/main" id="{24C423BD-689F-02F6-C892-BA691FDD1E56}"/>
              </a:ext>
            </a:extLst>
          </p:cNvPr>
          <p:cNvSpPr txBox="1">
            <a:spLocks noChangeArrowheads="1"/>
          </p:cNvSpPr>
          <p:nvPr/>
        </p:nvSpPr>
        <p:spPr bwMode="auto">
          <a:xfrm>
            <a:off x="553422" y="5839765"/>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14.</a:t>
            </a:r>
            <a:endParaRPr lang="ro-RO" altLang="en-US" sz="1400" b="1" u="sng" dirty="0">
              <a:solidFill>
                <a:srgbClr val="0000FF"/>
              </a:solidFill>
              <a:latin typeface="Times New Roman" panose="02020603050405020304" pitchFamily="18" charset="0"/>
            </a:endParaRPr>
          </a:p>
        </p:txBody>
      </p:sp>
      <p:graphicFrame>
        <p:nvGraphicFramePr>
          <p:cNvPr id="3" name="Object 2">
            <a:extLst>
              <a:ext uri="{FF2B5EF4-FFF2-40B4-BE49-F238E27FC236}">
                <a16:creationId xmlns:a16="http://schemas.microsoft.com/office/drawing/2014/main" id="{44101F35-96B3-F82C-257D-4076069F6A68}"/>
              </a:ext>
            </a:extLst>
          </p:cNvPr>
          <p:cNvGraphicFramePr>
            <a:graphicFrameLocks noChangeAspect="1"/>
          </p:cNvGraphicFramePr>
          <p:nvPr>
            <p:extLst>
              <p:ext uri="{D42A27DB-BD31-4B8C-83A1-F6EECF244321}">
                <p14:modId xmlns:p14="http://schemas.microsoft.com/office/powerpoint/2010/main" val="190660298"/>
              </p:ext>
            </p:extLst>
          </p:nvPr>
        </p:nvGraphicFramePr>
        <p:xfrm>
          <a:off x="1224366" y="933060"/>
          <a:ext cx="6622679" cy="4937757"/>
        </p:xfrm>
        <a:graphic>
          <a:graphicData uri="http://schemas.openxmlformats.org/presentationml/2006/ole">
            <mc:AlternateContent xmlns:mc="http://schemas.openxmlformats.org/markup-compatibility/2006">
              <mc:Choice xmlns:v="urn:schemas-microsoft-com:vml" Requires="v">
                <p:oleObj name="Mathcad" r:id="rId2" imgW="5391000" imgH="4019400" progId="Mathcad">
                  <p:embed/>
                </p:oleObj>
              </mc:Choice>
              <mc:Fallback>
                <p:oleObj name="Mathcad" r:id="rId2" imgW="5391000" imgH="4019400" progId="Mathcad">
                  <p:embed/>
                  <p:pic>
                    <p:nvPicPr>
                      <p:cNvPr id="0" name=""/>
                      <p:cNvPicPr/>
                      <p:nvPr/>
                    </p:nvPicPr>
                    <p:blipFill>
                      <a:blip r:embed="rId3"/>
                      <a:stretch>
                        <a:fillRect/>
                      </a:stretch>
                    </p:blipFill>
                    <p:spPr>
                      <a:xfrm>
                        <a:off x="1224366" y="933060"/>
                        <a:ext cx="6622679" cy="4937757"/>
                      </a:xfrm>
                      <a:prstGeom prst="rect">
                        <a:avLst/>
                      </a:prstGeom>
                    </p:spPr>
                  </p:pic>
                </p:oleObj>
              </mc:Fallback>
            </mc:AlternateContent>
          </a:graphicData>
        </a:graphic>
      </p:graphicFrame>
    </p:spTree>
    <p:extLst>
      <p:ext uri="{BB962C8B-B14F-4D97-AF65-F5344CB8AC3E}">
        <p14:creationId xmlns:p14="http://schemas.microsoft.com/office/powerpoint/2010/main" val="185212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AF184C-8BC0-A35E-2DF4-C9055B4060A4}"/>
              </a:ext>
            </a:extLst>
          </p:cNvPr>
          <p:cNvSpPr>
            <a:spLocks noGrp="1"/>
          </p:cNvSpPr>
          <p:nvPr>
            <p:ph type="sldNum" sz="quarter" idx="12"/>
          </p:nvPr>
        </p:nvSpPr>
        <p:spPr/>
        <p:txBody>
          <a:bodyPr/>
          <a:lstStyle/>
          <a:p>
            <a:pPr>
              <a:defRPr/>
            </a:pPr>
            <a:fld id="{9CF201F1-95A0-4402-B9EC-123C8153E105}" type="slidenum">
              <a:rPr lang="en-US" altLang="ro-RO" smtClean="0"/>
              <a:pPr>
                <a:defRPr/>
              </a:pPr>
              <a:t>32</a:t>
            </a:fld>
            <a:endParaRPr lang="en-US" altLang="ro-RO"/>
          </a:p>
        </p:txBody>
      </p:sp>
      <p:sp>
        <p:nvSpPr>
          <p:cNvPr id="6" name="TextBox 5">
            <a:extLst>
              <a:ext uri="{FF2B5EF4-FFF2-40B4-BE49-F238E27FC236}">
                <a16:creationId xmlns:a16="http://schemas.microsoft.com/office/drawing/2014/main" id="{24C423BD-689F-02F6-C892-BA691FDD1E56}"/>
              </a:ext>
            </a:extLst>
          </p:cNvPr>
          <p:cNvSpPr txBox="1">
            <a:spLocks noChangeArrowheads="1"/>
          </p:cNvSpPr>
          <p:nvPr/>
        </p:nvSpPr>
        <p:spPr bwMode="auto">
          <a:xfrm>
            <a:off x="553422" y="5839765"/>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14.</a:t>
            </a:r>
            <a:endParaRPr lang="ro-RO" altLang="en-US" sz="1400" b="1" u="sng" dirty="0">
              <a:solidFill>
                <a:srgbClr val="0000FF"/>
              </a:solidFill>
              <a:latin typeface="Times New Roman" panose="02020603050405020304" pitchFamily="18" charset="0"/>
            </a:endParaRPr>
          </a:p>
        </p:txBody>
      </p:sp>
      <p:graphicFrame>
        <p:nvGraphicFramePr>
          <p:cNvPr id="4" name="Object 3">
            <a:extLst>
              <a:ext uri="{FF2B5EF4-FFF2-40B4-BE49-F238E27FC236}">
                <a16:creationId xmlns:a16="http://schemas.microsoft.com/office/drawing/2014/main" id="{CB10C4FE-64D5-12D6-C4AF-C6CF1994D842}"/>
              </a:ext>
            </a:extLst>
          </p:cNvPr>
          <p:cNvGraphicFramePr>
            <a:graphicFrameLocks noChangeAspect="1"/>
          </p:cNvGraphicFramePr>
          <p:nvPr>
            <p:extLst>
              <p:ext uri="{D42A27DB-BD31-4B8C-83A1-F6EECF244321}">
                <p14:modId xmlns:p14="http://schemas.microsoft.com/office/powerpoint/2010/main" val="947505171"/>
              </p:ext>
            </p:extLst>
          </p:nvPr>
        </p:nvGraphicFramePr>
        <p:xfrm>
          <a:off x="1464906" y="818053"/>
          <a:ext cx="6459893" cy="5023704"/>
        </p:xfrm>
        <a:graphic>
          <a:graphicData uri="http://schemas.openxmlformats.org/presentationml/2006/ole">
            <mc:AlternateContent xmlns:mc="http://schemas.openxmlformats.org/markup-compatibility/2006">
              <mc:Choice xmlns:v="urn:schemas-microsoft-com:vml" Requires="v">
                <p:oleObj name="Mathcad" r:id="rId2" imgW="4981680" imgH="4600440" progId="Mathcad">
                  <p:embed/>
                </p:oleObj>
              </mc:Choice>
              <mc:Fallback>
                <p:oleObj name="Mathcad" r:id="rId2" imgW="4981680" imgH="4600440" progId="Mathcad">
                  <p:embed/>
                  <p:pic>
                    <p:nvPicPr>
                      <p:cNvPr id="0" name=""/>
                      <p:cNvPicPr/>
                      <p:nvPr/>
                    </p:nvPicPr>
                    <p:blipFill>
                      <a:blip r:embed="rId3"/>
                      <a:stretch>
                        <a:fillRect/>
                      </a:stretch>
                    </p:blipFill>
                    <p:spPr>
                      <a:xfrm>
                        <a:off x="1464906" y="818053"/>
                        <a:ext cx="6459893" cy="5023704"/>
                      </a:xfrm>
                      <a:prstGeom prst="rect">
                        <a:avLst/>
                      </a:prstGeom>
                    </p:spPr>
                  </p:pic>
                </p:oleObj>
              </mc:Fallback>
            </mc:AlternateContent>
          </a:graphicData>
        </a:graphic>
      </p:graphicFrame>
    </p:spTree>
    <p:extLst>
      <p:ext uri="{BB962C8B-B14F-4D97-AF65-F5344CB8AC3E}">
        <p14:creationId xmlns:p14="http://schemas.microsoft.com/office/powerpoint/2010/main" val="374496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228600" y="942392"/>
            <a:ext cx="8686800" cy="6111551"/>
          </a:xfrm>
        </p:spPr>
        <p:txBody>
          <a:bodyPr/>
          <a:lstStyle/>
          <a:p>
            <a:pPr marL="180000" indent="-180000" algn="just" eaLnBrk="1" hangingPunct="1">
              <a:spcBef>
                <a:spcPts val="0"/>
              </a:spcBef>
              <a:spcAft>
                <a:spcPts val="600"/>
              </a:spcAft>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La fel cum este demonstrat la nivelul mulțimii celor 27 de membri ai UE, la nivelul grupelor convenționale s-a înregistrat în perioada primelor două decenii ale secolului</a:t>
            </a:r>
          </a:p>
          <a:p>
            <a:pPr marL="0" indent="0" algn="just" eaLnBrk="1" hangingPunct="1">
              <a:spcBef>
                <a:spcPts val="0"/>
              </a:spcBef>
              <a:spcAft>
                <a:spcPts val="600"/>
              </a:spcAft>
              <a:buNone/>
            </a:pP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 </a:t>
            </a:r>
            <a:r>
              <a:rPr lang="ro-RO" sz="20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convergență pentru variabila s% </a:t>
            </a: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și respectiv</a:t>
            </a:r>
          </a:p>
          <a:p>
            <a:pPr marL="0" indent="0" algn="just" eaLnBrk="1" hangingPunct="1">
              <a:spcBef>
                <a:spcPts val="0"/>
              </a:spcBef>
              <a:spcAft>
                <a:spcPts val="600"/>
              </a:spcAft>
              <a:buNone/>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o-RO" sz="20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divergență pentru k%</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eaLnBrk="1" hangingPunct="1">
              <a:spcBef>
                <a:spcPts val="0"/>
              </a:spcBef>
              <a:spcAft>
                <a:spcPts val="600"/>
              </a:spcAft>
              <a:buNone/>
            </a:pP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conform graficelor din </a:t>
            </a:r>
            <a:r>
              <a:rPr lang="ro-RO" sz="18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figurile 15 și 16.</a:t>
            </a:r>
          </a:p>
          <a:p>
            <a:pPr marL="0" indent="0" algn="just" eaLnBrk="1" hangingPunct="1">
              <a:spcBef>
                <a:spcPts val="0"/>
              </a:spcBef>
              <a:spcAft>
                <a:spcPts val="600"/>
              </a:spcAft>
              <a:buNone/>
            </a:pPr>
            <a:r>
              <a:rPr lang="ro-RO" sz="18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p>
          <a:p>
            <a:pPr marL="0" indent="0" algn="just" eaLnBrk="1" hangingPunct="1">
              <a:spcBef>
                <a:spcPts val="0"/>
              </a:spcBef>
              <a:spcAft>
                <a:spcPts val="600"/>
              </a:spcAft>
              <a:buNone/>
            </a:pPr>
            <a:endPar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eaLnBrk="1" hangingPunct="1">
              <a:spcBef>
                <a:spcPts val="0"/>
              </a:spcBef>
              <a:spcAft>
                <a:spcPts val="600"/>
              </a:spcAft>
              <a:buNone/>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33</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26925449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AF184C-8BC0-A35E-2DF4-C9055B4060A4}"/>
              </a:ext>
            </a:extLst>
          </p:cNvPr>
          <p:cNvSpPr>
            <a:spLocks noGrp="1"/>
          </p:cNvSpPr>
          <p:nvPr>
            <p:ph type="sldNum" sz="quarter" idx="12"/>
          </p:nvPr>
        </p:nvSpPr>
        <p:spPr/>
        <p:txBody>
          <a:bodyPr/>
          <a:lstStyle/>
          <a:p>
            <a:pPr>
              <a:defRPr/>
            </a:pPr>
            <a:fld id="{9CF201F1-95A0-4402-B9EC-123C8153E105}" type="slidenum">
              <a:rPr lang="en-US" altLang="ro-RO" smtClean="0"/>
              <a:pPr>
                <a:defRPr/>
              </a:pPr>
              <a:t>34</a:t>
            </a:fld>
            <a:endParaRPr lang="en-US" altLang="ro-RO"/>
          </a:p>
        </p:txBody>
      </p:sp>
      <p:sp>
        <p:nvSpPr>
          <p:cNvPr id="6" name="TextBox 5">
            <a:extLst>
              <a:ext uri="{FF2B5EF4-FFF2-40B4-BE49-F238E27FC236}">
                <a16:creationId xmlns:a16="http://schemas.microsoft.com/office/drawing/2014/main" id="{24C423BD-689F-02F6-C892-BA691FDD1E56}"/>
              </a:ext>
            </a:extLst>
          </p:cNvPr>
          <p:cNvSpPr txBox="1">
            <a:spLocks noChangeArrowheads="1"/>
          </p:cNvSpPr>
          <p:nvPr/>
        </p:nvSpPr>
        <p:spPr bwMode="auto">
          <a:xfrm>
            <a:off x="553422" y="6008799"/>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15.</a:t>
            </a:r>
            <a:endParaRPr lang="ro-RO" altLang="en-US" sz="1400" b="1" u="sng" dirty="0">
              <a:solidFill>
                <a:srgbClr val="0000FF"/>
              </a:solidFill>
              <a:latin typeface="Times New Roman" panose="02020603050405020304" pitchFamily="18" charset="0"/>
            </a:endParaRPr>
          </a:p>
        </p:txBody>
      </p:sp>
      <p:graphicFrame>
        <p:nvGraphicFramePr>
          <p:cNvPr id="3" name="Object 2">
            <a:extLst>
              <a:ext uri="{FF2B5EF4-FFF2-40B4-BE49-F238E27FC236}">
                <a16:creationId xmlns:a16="http://schemas.microsoft.com/office/drawing/2014/main" id="{24C4F49F-9F47-C119-B961-D8AC2C41600E}"/>
              </a:ext>
            </a:extLst>
          </p:cNvPr>
          <p:cNvGraphicFramePr>
            <a:graphicFrameLocks noChangeAspect="1"/>
          </p:cNvGraphicFramePr>
          <p:nvPr>
            <p:extLst>
              <p:ext uri="{D42A27DB-BD31-4B8C-83A1-F6EECF244321}">
                <p14:modId xmlns:p14="http://schemas.microsoft.com/office/powerpoint/2010/main" val="3966648659"/>
              </p:ext>
            </p:extLst>
          </p:nvPr>
        </p:nvGraphicFramePr>
        <p:xfrm>
          <a:off x="1427584" y="749112"/>
          <a:ext cx="5775649" cy="5098730"/>
        </p:xfrm>
        <a:graphic>
          <a:graphicData uri="http://schemas.openxmlformats.org/presentationml/2006/ole">
            <mc:AlternateContent xmlns:mc="http://schemas.openxmlformats.org/markup-compatibility/2006">
              <mc:Choice xmlns:v="urn:schemas-microsoft-com:vml" Requires="v">
                <p:oleObj name="Mathcad" r:id="rId2" imgW="5038560" imgH="4448160" progId="Mathcad">
                  <p:embed/>
                </p:oleObj>
              </mc:Choice>
              <mc:Fallback>
                <p:oleObj name="Mathcad" r:id="rId2" imgW="5038560" imgH="4448160" progId="Mathcad">
                  <p:embed/>
                  <p:pic>
                    <p:nvPicPr>
                      <p:cNvPr id="0" name=""/>
                      <p:cNvPicPr/>
                      <p:nvPr/>
                    </p:nvPicPr>
                    <p:blipFill>
                      <a:blip r:embed="rId3"/>
                      <a:stretch>
                        <a:fillRect/>
                      </a:stretch>
                    </p:blipFill>
                    <p:spPr>
                      <a:xfrm>
                        <a:off x="1427584" y="749112"/>
                        <a:ext cx="5775649" cy="5098730"/>
                      </a:xfrm>
                      <a:prstGeom prst="rect">
                        <a:avLst/>
                      </a:prstGeom>
                    </p:spPr>
                  </p:pic>
                </p:oleObj>
              </mc:Fallback>
            </mc:AlternateContent>
          </a:graphicData>
        </a:graphic>
      </p:graphicFrame>
    </p:spTree>
    <p:extLst>
      <p:ext uri="{BB962C8B-B14F-4D97-AF65-F5344CB8AC3E}">
        <p14:creationId xmlns:p14="http://schemas.microsoft.com/office/powerpoint/2010/main" val="367643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AF184C-8BC0-A35E-2DF4-C9055B4060A4}"/>
              </a:ext>
            </a:extLst>
          </p:cNvPr>
          <p:cNvSpPr>
            <a:spLocks noGrp="1"/>
          </p:cNvSpPr>
          <p:nvPr>
            <p:ph type="sldNum" sz="quarter" idx="12"/>
          </p:nvPr>
        </p:nvSpPr>
        <p:spPr/>
        <p:txBody>
          <a:bodyPr/>
          <a:lstStyle/>
          <a:p>
            <a:pPr>
              <a:defRPr/>
            </a:pPr>
            <a:fld id="{9CF201F1-95A0-4402-B9EC-123C8153E105}" type="slidenum">
              <a:rPr lang="en-US" altLang="ro-RO" smtClean="0"/>
              <a:pPr>
                <a:defRPr/>
              </a:pPr>
              <a:t>35</a:t>
            </a:fld>
            <a:endParaRPr lang="en-US" altLang="ro-RO"/>
          </a:p>
        </p:txBody>
      </p:sp>
      <p:sp>
        <p:nvSpPr>
          <p:cNvPr id="6" name="TextBox 5">
            <a:extLst>
              <a:ext uri="{FF2B5EF4-FFF2-40B4-BE49-F238E27FC236}">
                <a16:creationId xmlns:a16="http://schemas.microsoft.com/office/drawing/2014/main" id="{24C423BD-689F-02F6-C892-BA691FDD1E56}"/>
              </a:ext>
            </a:extLst>
          </p:cNvPr>
          <p:cNvSpPr txBox="1">
            <a:spLocks noChangeArrowheads="1"/>
          </p:cNvSpPr>
          <p:nvPr/>
        </p:nvSpPr>
        <p:spPr bwMode="auto">
          <a:xfrm>
            <a:off x="553422" y="6008799"/>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16.</a:t>
            </a:r>
            <a:endParaRPr lang="ro-RO" altLang="en-US" sz="1400" b="1" u="sng" dirty="0">
              <a:solidFill>
                <a:srgbClr val="0000FF"/>
              </a:solidFill>
              <a:latin typeface="Times New Roman" panose="02020603050405020304" pitchFamily="18" charset="0"/>
            </a:endParaRPr>
          </a:p>
        </p:txBody>
      </p:sp>
      <p:graphicFrame>
        <p:nvGraphicFramePr>
          <p:cNvPr id="4" name="Object 3">
            <a:extLst>
              <a:ext uri="{FF2B5EF4-FFF2-40B4-BE49-F238E27FC236}">
                <a16:creationId xmlns:a16="http://schemas.microsoft.com/office/drawing/2014/main" id="{5FD2ADF5-31C4-1585-DDA6-234EB36B0F45}"/>
              </a:ext>
            </a:extLst>
          </p:cNvPr>
          <p:cNvGraphicFramePr>
            <a:graphicFrameLocks noChangeAspect="1"/>
          </p:cNvGraphicFramePr>
          <p:nvPr>
            <p:extLst>
              <p:ext uri="{D42A27DB-BD31-4B8C-83A1-F6EECF244321}">
                <p14:modId xmlns:p14="http://schemas.microsoft.com/office/powerpoint/2010/main" val="342301817"/>
              </p:ext>
            </p:extLst>
          </p:nvPr>
        </p:nvGraphicFramePr>
        <p:xfrm>
          <a:off x="1558212" y="773455"/>
          <a:ext cx="5941611" cy="5235344"/>
        </p:xfrm>
        <a:graphic>
          <a:graphicData uri="http://schemas.openxmlformats.org/presentationml/2006/ole">
            <mc:AlternateContent xmlns:mc="http://schemas.openxmlformats.org/markup-compatibility/2006">
              <mc:Choice xmlns:v="urn:schemas-microsoft-com:vml" Requires="v">
                <p:oleObj name="Mathcad" r:id="rId2" imgW="5048280" imgH="4448160" progId="Mathcad">
                  <p:embed/>
                </p:oleObj>
              </mc:Choice>
              <mc:Fallback>
                <p:oleObj name="Mathcad" r:id="rId2" imgW="5048280" imgH="4448160" progId="Mathcad">
                  <p:embed/>
                  <p:pic>
                    <p:nvPicPr>
                      <p:cNvPr id="0" name=""/>
                      <p:cNvPicPr/>
                      <p:nvPr/>
                    </p:nvPicPr>
                    <p:blipFill>
                      <a:blip r:embed="rId3"/>
                      <a:stretch>
                        <a:fillRect/>
                      </a:stretch>
                    </p:blipFill>
                    <p:spPr>
                      <a:xfrm>
                        <a:off x="1558212" y="773455"/>
                        <a:ext cx="5941611" cy="5235344"/>
                      </a:xfrm>
                      <a:prstGeom prst="rect">
                        <a:avLst/>
                      </a:prstGeom>
                    </p:spPr>
                  </p:pic>
                </p:oleObj>
              </mc:Fallback>
            </mc:AlternateContent>
          </a:graphicData>
        </a:graphic>
      </p:graphicFrame>
    </p:spTree>
    <p:extLst>
      <p:ext uri="{BB962C8B-B14F-4D97-AF65-F5344CB8AC3E}">
        <p14:creationId xmlns:p14="http://schemas.microsoft.com/office/powerpoint/2010/main" val="2486867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16722" y="770731"/>
            <a:ext cx="8686800" cy="5585619"/>
          </a:xfrm>
        </p:spPr>
        <p:txBody>
          <a:bodyPr/>
          <a:lstStyle/>
          <a:p>
            <a:pPr marL="360000" indent="-36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La nivelul individual al statelor, această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lege a convergenței</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se traduce prin faptul că,  pentru statele cu venitul pe locuitor mai mic decât valoarea medie la nivelul sistemului economic din care fac parte (economia mondială, respectiv UE), ritmul anual al creșterii volumului absolut al venitului lor va fi mai mare decât ritmul mediu la nivelul sistemului din care fac parte și invers, pentru cele având inițial un venit pe locuitor mai mare decât media sistemului din care fac parte, ritmul anual al creșterii venitului lor va fi mai mic decât ritmul mediu al sistemului din care fac parte. În acest fel este exprimată de fapt legea că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 termen lung procesul convergenței</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(venitului pe locuitor al statelor către media comunitară sau globală) este unul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obiectiv </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(mai ales că în cazul UE convergența între statele membre în materie de venit pe locuitor a fost </a:t>
            </a:r>
            <a:r>
              <a:rPr lang="ro-RO" sz="18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una dintre rațiunile formării sale</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iar programul de convergență, inclusiv în profil regional, este unul fundamental).</a:t>
            </a:r>
            <a:endParaRPr lang="ro-RO" sz="1800" i="1" dirty="0">
              <a:latin typeface="Calibri" panose="020F0502020204030204" pitchFamily="34" charset="0"/>
              <a:ea typeface="Calibri" panose="020F0502020204030204" pitchFamily="34" charset="0"/>
              <a:cs typeface="Times New Roman" panose="02020603050405020304" pitchFamily="18" charset="0"/>
            </a:endParaRPr>
          </a:p>
          <a:p>
            <a:pPr marL="180000" indent="-180000" algn="just" eaLnBrk="1" hangingPunct="1">
              <a:spcBef>
                <a:spcPts val="0"/>
              </a:spcBef>
              <a:spcAft>
                <a:spcPts val="600"/>
              </a:spcAft>
            </a:pPr>
            <a:r>
              <a:rPr lang="ro-RO" sz="2000" dirty="0">
                <a:solidFill>
                  <a:srgbClr val="0000FF"/>
                </a:solidFill>
                <a:effectLst/>
                <a:latin typeface="Times New Roman" panose="02020603050405020304" pitchFamily="18" charset="0"/>
                <a:ea typeface="Calibri" panose="020F0502020204030204" pitchFamily="34" charset="0"/>
              </a:rPr>
              <a:t>Parcă adaptat la războaiele actuale, astfel de legități economice, demonstrate și pe baze empirice, au condus la ideea construirii unui model de creștere economică pentru prognoză, pe care să se fundamenteze eventualele strategii de dezvoltare economică pe termen lung, similar unuia cu țintă mobilă din balistică. În cazul nostru, </a:t>
            </a:r>
            <a:r>
              <a:rPr lang="ro-RO" sz="2000" b="1" dirty="0">
                <a:solidFill>
                  <a:srgbClr val="0000FF"/>
                </a:solidFill>
                <a:effectLst/>
                <a:latin typeface="Times New Roman" panose="02020603050405020304" pitchFamily="18" charset="0"/>
                <a:ea typeface="Calibri" panose="020F0502020204030204" pitchFamily="34" charset="0"/>
              </a:rPr>
              <a:t>ținta mobilă este valoarea medie din UE</a:t>
            </a:r>
            <a:r>
              <a:rPr lang="ro-RO" sz="2000" dirty="0">
                <a:solidFill>
                  <a:srgbClr val="0000FF"/>
                </a:solidFill>
                <a:effectLst/>
                <a:latin typeface="Times New Roman" panose="02020603050405020304" pitchFamily="18" charset="0"/>
                <a:ea typeface="Calibri" panose="020F0502020204030204" pitchFamily="34" charset="0"/>
              </a:rPr>
              <a:t> a venitului pe locuitor, iar “proiectilul”, care în timp se apropie de aceasta (converge) este reprezentat de venitul pe locuitor al unui anumit stat, în speță România. </a:t>
            </a:r>
            <a:endParaRPr lang="ro-RO"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536575" indent="-536575" eaLnBrk="1" hangingPunct="1">
              <a:buFont typeface="Wingdings 2" panose="05020102010507070707" pitchFamily="18" charset="2"/>
              <a:buNone/>
            </a:pPr>
            <a:endParaRPr lang="ro-RO" altLang="en-US" sz="2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r>
              <a:rPr lang="ro-RO" altLang="en-US" sz="1800" b="1" dirty="0">
                <a:latin typeface="Times New Roman" panose="02020603050405020304" pitchFamily="18" charset="0"/>
                <a:ea typeface="Calibri" panose="020F0502020204030204" pitchFamily="34" charset="0"/>
                <a:cs typeface="Times New Roman" panose="02020603050405020304" pitchFamily="18" charset="0"/>
              </a:rPr>
              <a:t>	</a:t>
            </a: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4</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2622114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5246BAD2-6BF2-AB65-E917-9F73043D7CA9}"/>
              </a:ext>
            </a:extLst>
          </p:cNvPr>
          <p:cNvSpPr>
            <a:spLocks noGrp="1"/>
          </p:cNvSpPr>
          <p:nvPr>
            <p:ph idx="4294967295"/>
          </p:nvPr>
        </p:nvSpPr>
        <p:spPr>
          <a:xfrm>
            <a:off x="228600" y="856561"/>
            <a:ext cx="8686800" cy="5618884"/>
          </a:xfrm>
        </p:spPr>
        <p:txBody>
          <a:bodyPr/>
          <a:lstStyle/>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Pe baza acestui model cu țintă mobilă se demonstrează că în distribuția statelor după raportul (g%) dintre venitul pe locuitor al unei țări (y) și valoarea sa medie din UE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yM</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ambele exprimate pentru compatibilitate într-o monedă convențională (dolari PPP sau euro PPS), adică g% = y /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yM</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se pot distinge două zone:</a:t>
            </a:r>
            <a:endParaRPr lang="en-GB" sz="1800" i="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600"/>
              </a:spcBef>
              <a:spcAft>
                <a:spcPts val="600"/>
              </a:spcAft>
              <a:buNone/>
            </a:pP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Z1 - Zona statelor sub media UE pentru care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spcAft>
                <a:spcPts val="600"/>
              </a:spcAft>
              <a:buNone/>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g%</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i,t-1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&lt;  100	unde 	</a:t>
            </a:r>
            <a:r>
              <a:rPr lang="ro-RO" sz="1800" dirty="0" err="1">
                <a:solidFill>
                  <a:srgbClr val="0000FF"/>
                </a:solidFill>
                <a:effectLst/>
                <a:latin typeface="Symbol" panose="05050102010706020507" pitchFamily="18" charset="2"/>
                <a:ea typeface="Calibri" panose="020F0502020204030204" pitchFamily="34" charset="0"/>
                <a:cs typeface="Times New Roman" panose="02020603050405020304" pitchFamily="18" charset="0"/>
              </a:rPr>
              <a:t>m</a:t>
            </a:r>
            <a:r>
              <a:rPr lang="ro-RO" sz="1800" baseline="-250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i,t</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a:t>
            </a:r>
            <a:r>
              <a:rPr lang="ro-RO" sz="1800" baseline="-250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i,t</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y</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i,t-1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&gt; </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Symbol" panose="05050102010706020507" pitchFamily="18" charset="2"/>
                <a:ea typeface="Calibri" panose="020F0502020204030204" pitchFamily="34" charset="0"/>
                <a:cs typeface="Times New Roman" panose="02020603050405020304" pitchFamily="18" charset="0"/>
              </a:rPr>
              <a:t>m</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M</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t-1</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respectiv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spcAft>
                <a:spcPts val="600"/>
              </a:spcAft>
              <a:buNone/>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Z2 - Zona statelor peste media UE pentru care</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spcAft>
                <a:spcPts val="600"/>
              </a:spcAft>
              <a:buNone/>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g%</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i,t-1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&gt; 100	unde 	</a:t>
            </a:r>
            <a:r>
              <a:rPr lang="ro-RO" sz="1800" dirty="0" err="1">
                <a:solidFill>
                  <a:srgbClr val="0000FF"/>
                </a:solidFill>
                <a:effectLst/>
                <a:latin typeface="Symbol" panose="05050102010706020507" pitchFamily="18" charset="2"/>
                <a:ea typeface="Calibri" panose="020F0502020204030204" pitchFamily="34" charset="0"/>
                <a:cs typeface="Times New Roman" panose="02020603050405020304" pitchFamily="18" charset="0"/>
              </a:rPr>
              <a:t>m</a:t>
            </a:r>
            <a:r>
              <a:rPr lang="ro-RO" sz="1800" baseline="-250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i,t</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a:t>
            </a:r>
            <a:r>
              <a:rPr lang="ro-RO" sz="1800" baseline="-250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i,t</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y</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i,t-1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&lt; </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Symbol" panose="05050102010706020507" pitchFamily="18" charset="2"/>
                <a:ea typeface="Calibri" panose="020F0502020204030204" pitchFamily="34" charset="0"/>
                <a:cs typeface="Times New Roman" panose="02020603050405020304" pitchFamily="18" charset="0"/>
              </a:rPr>
              <a:t>m</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M</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t-1</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ro-RO" sz="1400" dirty="0">
                <a:solidFill>
                  <a:srgbClr val="0000FF"/>
                </a:solidFill>
                <a:effectLst/>
                <a:latin typeface="Symbol" panose="05050102010706020507" pitchFamily="18" charset="2"/>
                <a:ea typeface="Calibri" panose="020F0502020204030204" pitchFamily="34" charset="0"/>
                <a:cs typeface="Times New Roman" panose="02020603050405020304" pitchFamily="18" charset="0"/>
              </a:rPr>
              <a:t>m </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fiind indicele anual de creștere a venitului pe locuitor în fiecare dintre statele membre UE, </a:t>
            </a:r>
            <a:r>
              <a:rPr lang="ro-RO" sz="1400" dirty="0" err="1">
                <a:solidFill>
                  <a:srgbClr val="0000FF"/>
                </a:solidFill>
                <a:effectLst/>
                <a:latin typeface="Symbol" panose="05050102010706020507" pitchFamily="18" charset="2"/>
                <a:ea typeface="Calibri" panose="020F0502020204030204" pitchFamily="34" charset="0"/>
                <a:cs typeface="Times New Roman" panose="02020603050405020304" pitchFamily="18" charset="0"/>
              </a:rPr>
              <a:t>m</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M</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indicele anual de creștere a venitului mediu pe locuitor la nivelul UE, i – statele membre UE (i=1,..., 27), iar t și t-1 doi ani consecutivi (t=1995,..., 2022, de exemplu, pentru perioada de analiză și respectiv </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tp</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=2023,...,2028 pentru perioada prognozei pe termen scurt sau mediu). </a:t>
            </a:r>
          </a:p>
          <a:p>
            <a:pPr algn="just">
              <a:lnSpc>
                <a:spcPct val="115000"/>
              </a:lnSpc>
              <a:spcAft>
                <a:spcPts val="1000"/>
              </a:spcAft>
            </a:pP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Schematic, graficul indicelui de creștere a venitului pe locuitor în procesul convergenței este redat în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1</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unde, pentru valori foarte mari ale variabilei g% (implicit ale venitului pe locuitor), acesta tinde către asimptota </a:t>
            </a:r>
            <a:r>
              <a:rPr lang="ro-RO" sz="1800" dirty="0" err="1">
                <a:solidFill>
                  <a:srgbClr val="0000FF"/>
                </a:solidFill>
                <a:effectLst/>
                <a:latin typeface="Symbol" panose="05050102010706020507" pitchFamily="18" charset="2"/>
                <a:ea typeface="Calibri" panose="020F0502020204030204" pitchFamily="34" charset="0"/>
                <a:cs typeface="Times New Roman" panose="02020603050405020304" pitchFamily="18" charset="0"/>
              </a:rPr>
              <a:t>m</a:t>
            </a:r>
            <a:r>
              <a:rPr lang="ro-RO" sz="1800" baseline="-250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i,t</a:t>
            </a:r>
            <a:r>
              <a:rPr lang="ro-RO" sz="1800" baseline="-250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1, adică practic creșterea economică încetează.</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r>
              <a:rPr lang="ro-RO" altLang="en-US" sz="1800" b="1" dirty="0">
                <a:latin typeface="Times New Roman" panose="02020603050405020304" pitchFamily="18" charset="0"/>
                <a:ea typeface="Calibri" panose="020F0502020204030204" pitchFamily="34" charset="0"/>
                <a:cs typeface="Times New Roman" panose="02020603050405020304" pitchFamily="18" charset="0"/>
              </a:rPr>
              <a:t>	</a:t>
            </a:r>
            <a:endParaRPr lang="ro-RO" altLang="ro-RO" sz="1800" dirty="0">
              <a:ea typeface="Calibri" panose="020F0502020204030204" pitchFamily="34" charset="0"/>
              <a:cs typeface="Times New Roman" panose="02020603050405020304" pitchFamily="18" charset="0"/>
            </a:endParaRPr>
          </a:p>
        </p:txBody>
      </p:sp>
      <p:sp>
        <p:nvSpPr>
          <p:cNvPr id="13315" name="Slide Number Placeholder 4">
            <a:extLst>
              <a:ext uri="{FF2B5EF4-FFF2-40B4-BE49-F238E27FC236}">
                <a16:creationId xmlns:a16="http://schemas.microsoft.com/office/drawing/2014/main" id="{7526DB91-93BB-1615-2F7B-E45B27D59755}"/>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F165A96-4607-4C6F-B699-0ED6CD876494}" type="slidenum">
              <a:rPr lang="en-US" altLang="ro-RO" sz="1200">
                <a:solidFill>
                  <a:srgbClr val="045C75"/>
                </a:solidFill>
                <a:latin typeface="Arial" panose="020B0604020202020204" pitchFamily="34" charset="0"/>
              </a:rPr>
              <a:pPr algn="r" eaLnBrk="1" hangingPunct="1">
                <a:spcBef>
                  <a:spcPct val="0"/>
                </a:spcBef>
                <a:buClrTx/>
                <a:buSzTx/>
                <a:buFontTx/>
                <a:buNone/>
              </a:pPr>
              <a:t>5</a:t>
            </a:fld>
            <a:endParaRPr lang="en-US" altLang="ro-RO" sz="1200">
              <a:solidFill>
                <a:srgbClr val="045C75"/>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D0C8FA-41A3-EC6D-33EC-C0169690DCCB}"/>
              </a:ext>
            </a:extLst>
          </p:cNvPr>
          <p:cNvSpPr>
            <a:spLocks noGrp="1"/>
          </p:cNvSpPr>
          <p:nvPr>
            <p:ph type="sldNum" sz="quarter" idx="12"/>
          </p:nvPr>
        </p:nvSpPr>
        <p:spPr/>
        <p:txBody>
          <a:bodyPr/>
          <a:lstStyle/>
          <a:p>
            <a:pPr>
              <a:defRPr/>
            </a:pPr>
            <a:fld id="{9CF201F1-95A0-4402-B9EC-123C8153E105}" type="slidenum">
              <a:rPr lang="en-US" altLang="ro-RO" smtClean="0"/>
              <a:pPr>
                <a:defRPr/>
              </a:pPr>
              <a:t>6</a:t>
            </a:fld>
            <a:endParaRPr lang="en-US" altLang="ro-RO"/>
          </a:p>
        </p:txBody>
      </p:sp>
      <p:pic>
        <p:nvPicPr>
          <p:cNvPr id="16" name="Picture 15">
            <a:extLst>
              <a:ext uri="{FF2B5EF4-FFF2-40B4-BE49-F238E27FC236}">
                <a16:creationId xmlns:a16="http://schemas.microsoft.com/office/drawing/2014/main" id="{E63C3207-1B5D-37F9-86BB-2E50C2EA234A}"/>
              </a:ext>
            </a:extLst>
          </p:cNvPr>
          <p:cNvPicPr>
            <a:picLocks noChangeAspect="1"/>
          </p:cNvPicPr>
          <p:nvPr/>
        </p:nvPicPr>
        <p:blipFill>
          <a:blip r:embed="rId2"/>
          <a:stretch>
            <a:fillRect/>
          </a:stretch>
        </p:blipFill>
        <p:spPr>
          <a:xfrm>
            <a:off x="682689" y="1017037"/>
            <a:ext cx="7623111" cy="4833257"/>
          </a:xfrm>
          <a:prstGeom prst="rect">
            <a:avLst/>
          </a:prstGeom>
        </p:spPr>
      </p:pic>
    </p:spTree>
    <p:extLst>
      <p:ext uri="{BB962C8B-B14F-4D97-AF65-F5344CB8AC3E}">
        <p14:creationId xmlns:p14="http://schemas.microsoft.com/office/powerpoint/2010/main" val="414655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16722" y="503853"/>
            <a:ext cx="8686800" cy="5999584"/>
          </a:xfrm>
        </p:spPr>
        <p:txBody>
          <a:bodyPr/>
          <a:lstStyle/>
          <a:p>
            <a:pPr marL="360000" indent="-360000" algn="just">
              <a:spcBef>
                <a:spcPts val="0"/>
              </a:spcBef>
              <a:spcAft>
                <a:spcPts val="600"/>
              </a:spcAft>
              <a:buNone/>
            </a:pPr>
            <a:endPar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60000" indent="-36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rPr>
              <a:t>Funcție de datele disponibile, </a:t>
            </a:r>
            <a:r>
              <a:rPr lang="ro-RO" sz="1800" b="1" i="1" dirty="0">
                <a:solidFill>
                  <a:srgbClr val="0000FF"/>
                </a:solidFill>
                <a:effectLst/>
                <a:latin typeface="Times New Roman" panose="02020603050405020304" pitchFamily="18" charset="0"/>
                <a:ea typeface="Calibri" panose="020F0502020204030204" pitchFamily="34" charset="0"/>
              </a:rPr>
              <a:t>modelul cu țintă mobilă</a:t>
            </a:r>
            <a:r>
              <a:rPr lang="ro-RO" sz="1800" i="1" dirty="0">
                <a:solidFill>
                  <a:srgbClr val="0000FF"/>
                </a:solidFill>
                <a:effectLst/>
                <a:latin typeface="Times New Roman" panose="02020603050405020304" pitchFamily="18" charset="0"/>
                <a:ea typeface="Calibri" panose="020F0502020204030204" pitchFamily="34" charset="0"/>
              </a:rPr>
              <a:t> pe care-l aplicăm pentru prognoza pe termen lung a venitului pe locuitor trebuie obligatoriu să pornească de la descompunerea pe factorii (variabilele) implicate în formula de calcul a PIB-ului pe locuitor exprimat în dolari PPP sau în euro PPS. Ținând cont că între datele publicate de către Banca Mondială (dar și de către </a:t>
            </a:r>
            <a:r>
              <a:rPr lang="ro-RO" sz="1800" i="1" dirty="0" err="1">
                <a:solidFill>
                  <a:srgbClr val="0000FF"/>
                </a:solidFill>
                <a:effectLst/>
                <a:latin typeface="Times New Roman" panose="02020603050405020304" pitchFamily="18" charset="0"/>
                <a:ea typeface="Calibri" panose="020F0502020204030204" pitchFamily="34" charset="0"/>
              </a:rPr>
              <a:t>Eurostat</a:t>
            </a:r>
            <a:r>
              <a:rPr lang="ro-RO" sz="1800" i="1" dirty="0">
                <a:solidFill>
                  <a:srgbClr val="0000FF"/>
                </a:solidFill>
                <a:effectLst/>
                <a:latin typeface="Times New Roman" panose="02020603050405020304" pitchFamily="18" charset="0"/>
                <a:ea typeface="Calibri" panose="020F0502020204030204" pitchFamily="34" charset="0"/>
              </a:rPr>
              <a:t>) se află ritmul anual (sau rata anuală) de creștere a PIB-ului în moneda națională a fiecărui stat (National </a:t>
            </a:r>
            <a:r>
              <a:rPr lang="ro-RO" sz="1800" i="1" dirty="0" err="1">
                <a:solidFill>
                  <a:srgbClr val="0000FF"/>
                </a:solidFill>
                <a:effectLst/>
                <a:latin typeface="Times New Roman" panose="02020603050405020304" pitchFamily="18" charset="0"/>
                <a:ea typeface="Calibri" panose="020F0502020204030204" pitchFamily="34" charset="0"/>
              </a:rPr>
              <a:t>currency</a:t>
            </a:r>
            <a:r>
              <a:rPr lang="ro-RO" sz="1800" i="1" dirty="0">
                <a:solidFill>
                  <a:srgbClr val="0000FF"/>
                </a:solidFill>
                <a:effectLst/>
                <a:latin typeface="Times New Roman" panose="02020603050405020304" pitchFamily="18" charset="0"/>
                <a:ea typeface="Calibri" panose="020F0502020204030204" pitchFamily="34" charset="0"/>
              </a:rPr>
              <a:t>), va trebui să luăm în calcul o serie de alte variabile macroeconomice (indicatori statistici). </a:t>
            </a:r>
            <a:endParaRPr lang="ro-RO" altLang="en-US" sz="18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180000" indent="-180000" algn="just">
              <a:spcBef>
                <a:spcPts val="0"/>
              </a:spcBef>
              <a:spcAft>
                <a:spcPts val="600"/>
              </a:spcAft>
              <a:buNone/>
            </a:pP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Pentru fiecare domeniu al economiei și pentru fiecare indicator macroeconomic, analizăm, în context global și european, stadiul prezent și tendințele din trecut. De exemplu, pentru analiza procesului convergenței reale la nivel mondial, se utilizează de regulă, conform </a:t>
            </a:r>
            <a:r>
              <a:rPr lang="ro-RO" sz="18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clasificării Băncii Mondiale</a:t>
            </a: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gruparea statelor lumii în trei mari clase, funcție de venitul mediu pe locuitor: venit mic – L (</a:t>
            </a:r>
            <a:r>
              <a:rPr lang="ro-RO" sz="180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Low</a:t>
            </a: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income</a:t>
            </a: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venit mediu – M (</a:t>
            </a:r>
            <a:r>
              <a:rPr lang="ro-RO" sz="180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Middle</a:t>
            </a: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income</a:t>
            </a: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și respectiv venit mare – H (</a:t>
            </a:r>
            <a:r>
              <a:rPr lang="ro-RO" sz="180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High</a:t>
            </a: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income</a:t>
            </a: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De asemenea, </a:t>
            </a:r>
            <a:r>
              <a:rPr lang="ro-RO" sz="18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la nivelul Uniunii Europene</a:t>
            </a: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utilizăm </a:t>
            </a:r>
            <a:r>
              <a:rPr lang="ro-RO" sz="18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gruparea propusă </a:t>
            </a:r>
            <a:r>
              <a:rPr lang="ro-RO" sz="18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de noi: statele nord-vestice – NV sau UE10NV (Austria, Belgia, Danemarca, Finlanda, Franța, Germania, Irlanda, Luxembourg, Olanda și Suedia), cele sudice – S sau UE6S (Cipru, Grecia, Italia, Malta, Portugalia și Spania) și respectiv cele estice – E sau UE11E (Bulgaria, Cehia, Croația, Estonia, Letonia, Lituania, Polonia, Romania, Slovacia, Slovenia și Ungaria).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7</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1924200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A0B6C759-1BC4-2C7B-1D50-C2BB2BE53E54}"/>
              </a:ext>
            </a:extLst>
          </p:cNvPr>
          <p:cNvSpPr>
            <a:spLocks noGrp="1"/>
          </p:cNvSpPr>
          <p:nvPr>
            <p:ph idx="4294967295"/>
          </p:nvPr>
        </p:nvSpPr>
        <p:spPr>
          <a:xfrm>
            <a:off x="316722" y="503853"/>
            <a:ext cx="8686800" cy="5999584"/>
          </a:xfrm>
        </p:spPr>
        <p:txBody>
          <a:bodyPr/>
          <a:lstStyle/>
          <a:p>
            <a:pPr marL="360000" indent="-360000" algn="just">
              <a:spcBef>
                <a:spcPts val="0"/>
              </a:spcBef>
              <a:spcAft>
                <a:spcPts val="600"/>
              </a:spcAft>
              <a:buNone/>
            </a:pPr>
            <a:endPar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80000" indent="-180000" algn="just">
              <a:spcBef>
                <a:spcPts val="0"/>
              </a:spcBef>
              <a:spcAft>
                <a:spcPts val="600"/>
              </a:spcAft>
              <a:buNone/>
            </a:pP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La nivelul macroeconomic este necesară întâi descompunerea în factori a principalei variabile la care se referă procesul de convergență reală, anume, venitul (sau PIB-ul) mediu anual pe locuitor în dolari internaționali curenți PPP (sau în euro PPS). Formula de calcul a acestui indicator fundamental în procesul convergenței reale, y, este următoarea: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15000"/>
              </a:lnSpc>
              <a:spcAft>
                <a:spcPts val="1000"/>
              </a:spcAft>
              <a:buNone/>
            </a:pP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yPPP</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 (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Ynat</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P ) /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cs</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 r$    	sau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yPPS</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 (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Ynat</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P ) /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csEuro</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rEuro</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spcAft>
                <a:spcPts val="600"/>
              </a:spcAft>
              <a:buNone/>
            </a:pP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unde y este exprimat în dolari PPP sau euro PPS, </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Ynat</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este PIB-ul anual total în monedă națională (de exemplu în lei), P – populația, </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cs</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cursul de schimb (de exemplu în lei/dolar, </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cs</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sau lei/euro, </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csEuro</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și r$ - raportul YPPP / Y$, unde YPPP = </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yPPP</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 este PIB-ul (sau venitul) anual total în dolari PPP și respectiv YPPS = </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yPPS</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 este PIB-ul anual total în euro PPS, iar </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rEuro</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 raportul YPPS / </a:t>
            </a:r>
            <a:r>
              <a:rPr lang="ro-RO" sz="14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YEuro</a:t>
            </a:r>
            <a:r>
              <a:rPr lang="ro-RO" sz="1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spcBef>
                <a:spcPts val="0"/>
              </a:spcBef>
              <a:spcAft>
                <a:spcPts val="600"/>
              </a:spcAft>
            </a:pPr>
            <a:r>
              <a:rPr lang="ro-RO" sz="1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M</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onedele convenționale (dolari PPP și respectiv euro PPS) sunt rezultatul reajustării structurii pe țări a PIB-ului mondial și respectiv al celui din UE, funcție de puterile de cumpărare (</a:t>
            </a:r>
            <a:r>
              <a:rPr lang="ro-RO" sz="1800"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Purchasing</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Power</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r>
              <a:rPr lang="ro-RO" sz="1800"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diferite în state componente, astfel încât  pe total, la nivelul mondial și respectiv al UE, YPPP = Y$ și respectiv YPPS =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Yeuro</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Graficele în cazul statelor din eșantionul W118 și respectiv din UE, în perioada 1995-2022 sunt redate în </a:t>
            </a:r>
            <a:r>
              <a:rPr lang="ro-RO"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figura 2</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(unde </a:t>
            </a:r>
            <a:r>
              <a:rPr lang="ro-RO" sz="18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r%T</a:t>
            </a:r>
            <a:r>
              <a:rPr lang="ro-RO" sz="18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este traiectoria teoretică albastră). A se nota că, în cazul graficului superior (pentru calculele în dolari curenți și dolari PPP), traiectoriile teoretice albastre ar trebui în realitate translatate într-o oarecare măsură în sus, eventual proporțional cu raportul dolari/euro, care începând din decembrie 2002 până în prezent a fost în mod continuu supraunitar (cu excepția unui foarte scurt pasaj în august-octombrie 2022).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536575" indent="-536575" algn="just">
              <a:buFont typeface="Wingdings 2" panose="05020102010507070707" pitchFamily="18" charset="2"/>
              <a:buNone/>
            </a:pPr>
            <a:endParaRPr lang="ro-RO" altLang="ro-RO" sz="1800" dirty="0">
              <a:ea typeface="Calibri" panose="020F0502020204030204" pitchFamily="34" charset="0"/>
              <a:cs typeface="Times New Roman" panose="02020603050405020304" pitchFamily="18" charset="0"/>
            </a:endParaRPr>
          </a:p>
        </p:txBody>
      </p:sp>
      <p:sp>
        <p:nvSpPr>
          <p:cNvPr id="11267" name="Slide Number Placeholder 4">
            <a:extLst>
              <a:ext uri="{FF2B5EF4-FFF2-40B4-BE49-F238E27FC236}">
                <a16:creationId xmlns:a16="http://schemas.microsoft.com/office/drawing/2014/main" id="{2DD6D62A-0309-B1BC-94C5-6E0C8BEFCCC8}"/>
              </a:ext>
            </a:extLst>
          </p:cNvPr>
          <p:cNvSpPr txBox="1">
            <a:spLocks noGrp="1" noChangeArrowheads="1"/>
          </p:cNvSpPr>
          <p:nvPr/>
        </p:nvSpPr>
        <p:spPr bwMode="auto">
          <a:xfrm>
            <a:off x="7924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r" eaLnBrk="1" hangingPunct="1">
              <a:spcBef>
                <a:spcPct val="0"/>
              </a:spcBef>
              <a:buClrTx/>
              <a:buSzTx/>
              <a:buFontTx/>
              <a:buNone/>
            </a:pPr>
            <a:fld id="{1C2B73DC-4DBE-4BF1-9DE2-38DC04CCFB10}" type="slidenum">
              <a:rPr lang="en-US" altLang="ro-RO" sz="1200">
                <a:solidFill>
                  <a:srgbClr val="045C75"/>
                </a:solidFill>
                <a:latin typeface="Arial" panose="020B0604020202020204" pitchFamily="34" charset="0"/>
              </a:rPr>
              <a:pPr algn="r" eaLnBrk="1" hangingPunct="1">
                <a:spcBef>
                  <a:spcPct val="0"/>
                </a:spcBef>
                <a:buClrTx/>
                <a:buSzTx/>
                <a:buFontTx/>
                <a:buNone/>
              </a:pPr>
              <a:t>8</a:t>
            </a:fld>
            <a:endParaRPr lang="en-US" altLang="ro-RO" sz="1200">
              <a:solidFill>
                <a:srgbClr val="045C75"/>
              </a:solidFill>
              <a:latin typeface="Arial" panose="020B0604020202020204" pitchFamily="34" charset="0"/>
            </a:endParaRPr>
          </a:p>
        </p:txBody>
      </p:sp>
    </p:spTree>
    <p:extLst>
      <p:ext uri="{BB962C8B-B14F-4D97-AF65-F5344CB8AC3E}">
        <p14:creationId xmlns:p14="http://schemas.microsoft.com/office/powerpoint/2010/main" val="3178854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76C7FD-6183-39CD-B16B-D3234C54462F}"/>
              </a:ext>
            </a:extLst>
          </p:cNvPr>
          <p:cNvSpPr>
            <a:spLocks noGrp="1"/>
          </p:cNvSpPr>
          <p:nvPr>
            <p:ph type="sldNum" sz="quarter" idx="12"/>
          </p:nvPr>
        </p:nvSpPr>
        <p:spPr/>
        <p:txBody>
          <a:bodyPr/>
          <a:lstStyle/>
          <a:p>
            <a:pPr>
              <a:defRPr/>
            </a:pPr>
            <a:fld id="{9CF201F1-95A0-4402-B9EC-123C8153E105}" type="slidenum">
              <a:rPr lang="en-US" altLang="ro-RO" smtClean="0"/>
              <a:pPr>
                <a:defRPr/>
              </a:pPr>
              <a:t>9</a:t>
            </a:fld>
            <a:endParaRPr lang="en-US" altLang="ro-RO"/>
          </a:p>
        </p:txBody>
      </p:sp>
      <p:pic>
        <p:nvPicPr>
          <p:cNvPr id="9" name="Picture 8">
            <a:extLst>
              <a:ext uri="{FF2B5EF4-FFF2-40B4-BE49-F238E27FC236}">
                <a16:creationId xmlns:a16="http://schemas.microsoft.com/office/drawing/2014/main" id="{C5D5520F-F2F9-A9B5-F5D2-3B9D635A1C45}"/>
              </a:ext>
            </a:extLst>
          </p:cNvPr>
          <p:cNvPicPr>
            <a:picLocks noChangeAspect="1"/>
          </p:cNvPicPr>
          <p:nvPr/>
        </p:nvPicPr>
        <p:blipFill>
          <a:blip r:embed="rId2"/>
          <a:stretch>
            <a:fillRect/>
          </a:stretch>
        </p:blipFill>
        <p:spPr>
          <a:xfrm>
            <a:off x="928396" y="761821"/>
            <a:ext cx="7287208" cy="5172864"/>
          </a:xfrm>
          <a:prstGeom prst="rect">
            <a:avLst/>
          </a:prstGeom>
        </p:spPr>
      </p:pic>
      <p:sp>
        <p:nvSpPr>
          <p:cNvPr id="10" name="TextBox 5">
            <a:extLst>
              <a:ext uri="{FF2B5EF4-FFF2-40B4-BE49-F238E27FC236}">
                <a16:creationId xmlns:a16="http://schemas.microsoft.com/office/drawing/2014/main" id="{D3A01FEA-E0A2-FFC8-78BD-1EC62D272E9E}"/>
              </a:ext>
            </a:extLst>
          </p:cNvPr>
          <p:cNvSpPr txBox="1">
            <a:spLocks noChangeArrowheads="1"/>
          </p:cNvSpPr>
          <p:nvPr/>
        </p:nvSpPr>
        <p:spPr bwMode="auto">
          <a:xfrm>
            <a:off x="752319" y="5991629"/>
            <a:ext cx="77057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ro-RO" altLang="en-US" sz="1400" b="1" dirty="0">
                <a:solidFill>
                  <a:srgbClr val="0000FF"/>
                </a:solidFill>
                <a:latin typeface="Times New Roman" panose="02020603050405020304" pitchFamily="18" charset="0"/>
              </a:rPr>
              <a:t>Figura 2.</a:t>
            </a:r>
            <a:endParaRPr lang="ro-RO" altLang="en-US" sz="1400" b="1" u="sng" dirty="0">
              <a:solidFill>
                <a:srgbClr val="0000FF"/>
              </a:solidFill>
              <a:latin typeface="Times New Roman" panose="02020603050405020304" pitchFamily="18" charset="0"/>
            </a:endParaRPr>
          </a:p>
        </p:txBody>
      </p:sp>
    </p:spTree>
    <p:extLst>
      <p:ext uri="{BB962C8B-B14F-4D97-AF65-F5344CB8AC3E}">
        <p14:creationId xmlns:p14="http://schemas.microsoft.com/office/powerpoint/2010/main" val="296358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6493</TotalTime>
  <Words>4488</Words>
  <Application>Microsoft Office PowerPoint</Application>
  <PresentationFormat>On-screen Show (4:3)</PresentationFormat>
  <Paragraphs>128</Paragraphs>
  <Slides>35</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Arial</vt:lpstr>
      <vt:lpstr>Calibri</vt:lpstr>
      <vt:lpstr>Constantia</vt:lpstr>
      <vt:lpstr>Symbol</vt:lpstr>
      <vt:lpstr>Times New Roman</vt:lpstr>
      <vt:lpstr>Wingdings 2</vt:lpstr>
      <vt:lpstr>Flow</vt:lpstr>
      <vt:lpstr>Mathcad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QUANTIFYING THE IMPACT OF CURRENT CRISIS ON THE CONVERGENCE IN EU AND POST-CRISIS SCENARIOS</dc:title>
  <dc:creator>Lucian ALBU</dc:creator>
  <cp:lastModifiedBy>Lucian Albu</cp:lastModifiedBy>
  <cp:revision>399</cp:revision>
  <dcterms:created xsi:type="dcterms:W3CDTF">2010-05-30T22:56:37Z</dcterms:created>
  <dcterms:modified xsi:type="dcterms:W3CDTF">2023-11-09T02:03:22Z</dcterms:modified>
</cp:coreProperties>
</file>