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6"/>
  </p:notesMasterIdLst>
  <p:sldIdLst>
    <p:sldId id="257" r:id="rId2"/>
    <p:sldId id="875" r:id="rId3"/>
    <p:sldId id="878" r:id="rId4"/>
    <p:sldId id="874" r:id="rId5"/>
    <p:sldId id="879" r:id="rId6"/>
    <p:sldId id="529" r:id="rId7"/>
    <p:sldId id="328" r:id="rId8"/>
    <p:sldId id="258" r:id="rId9"/>
    <p:sldId id="876" r:id="rId10"/>
    <p:sldId id="877" r:id="rId11"/>
    <p:sldId id="259" r:id="rId12"/>
    <p:sldId id="880" r:id="rId13"/>
    <p:sldId id="871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43674" autoAdjust="0"/>
  </p:normalViewPr>
  <p:slideViewPr>
    <p:cSldViewPr snapToGrid="0">
      <p:cViewPr varScale="1">
        <p:scale>
          <a:sx n="61" d="100"/>
          <a:sy n="61" d="100"/>
        </p:scale>
        <p:origin x="4216" y="200"/>
      </p:cViewPr>
      <p:guideLst/>
    </p:cSldViewPr>
  </p:slideViewPr>
  <p:notesTextViewPr>
    <p:cViewPr>
      <p:scale>
        <a:sx n="160" d="100"/>
        <a:sy n="16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28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79E32-217D-490F-AE55-B9656B93AF6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C4F3C-E4BA-4F6F-B000-C6FB945D8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5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00" y="331788"/>
            <a:ext cx="6221413" cy="3500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CC9CA-B076-48BF-B24E-C84E10BAFF90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511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ro-R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C4F3C-E4BA-4F6F-B000-C6FB945D82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266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76213"/>
            <a:ext cx="6418263" cy="3611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97529"/>
            <a:ext cx="5486400" cy="4670258"/>
          </a:xfrm>
        </p:spPr>
        <p:txBody>
          <a:bodyPr/>
          <a:lstStyle/>
          <a:p>
            <a:pPr algn="l"/>
            <a:endParaRPr lang="ro-R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CC9CA-B076-48BF-B24E-C84E10BAFF90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4606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sz="11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C4F3C-E4BA-4F6F-B000-C6FB945D822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55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CC9CA-B076-48BF-B24E-C84E10BAFF90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0224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44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014955"/>
            <a:ext cx="5486400" cy="4670258"/>
          </a:xfrm>
        </p:spPr>
        <p:txBody>
          <a:bodyPr/>
          <a:lstStyle/>
          <a:p>
            <a:pPr algn="just"/>
            <a:endParaRPr lang="ro-RO" sz="120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CC9CA-B076-48BF-B24E-C84E10BAFF90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049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C4F3C-E4BA-4F6F-B000-C6FB945D82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8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C4F3C-E4BA-4F6F-B000-C6FB945D82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1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44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44348"/>
            <a:ext cx="5486400" cy="4670258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0CA99-B63E-44EF-AC84-624F999AF8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6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o-RO" sz="110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C4F3C-E4BA-4F6F-B000-C6FB945D82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31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2281B-467A-704F-85A5-7825FD2ACF2D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8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44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014955"/>
            <a:ext cx="5486400" cy="4670258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CC9CA-B076-48BF-B24E-C84E10BAFF90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7189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44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72765"/>
            <a:ext cx="5486400" cy="4670258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CC9CA-B076-48BF-B24E-C84E10BAFF90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72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44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44348"/>
            <a:ext cx="5486400" cy="4670258"/>
          </a:xfrm>
        </p:spPr>
        <p:txBody>
          <a:bodyPr/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0CA99-B63E-44EF-AC84-624F999AF8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8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E3D3-EAA8-64B7-9E53-98E5B0801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13D90-4796-65EB-716D-B24824A3D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CA73F-D4C5-27A5-30B4-093D0E50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6FB-2E26-4F6F-BEB9-AD5249952A5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31F85-F58D-BD94-6FF0-FD9FEB88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51AFA-516B-AB59-85DF-040F6A1F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D17-2485-4CDD-9751-A1E2701C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783B-917E-7F9C-125C-F69E9033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E11EF-0048-9055-0D53-03CF783B4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D4309-14AB-DA1F-CEE7-02CEA3B0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6FB-2E26-4F6F-BEB9-AD5249952A5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429CA-52E9-E6D5-7BC5-81758F95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CDD34-DA73-12C9-1314-35C8E106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D17-2485-4CDD-9751-A1E2701C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61594-1550-A586-8E84-A16A38DD2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B7DA9-8289-2967-FEF1-9D4326B9B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2298D-F06B-C5AC-7098-A31C0EB1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6FB-2E26-4F6F-BEB9-AD5249952A5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450A5-4BCD-D375-8C23-276F14A0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8F986-487D-F60D-8937-4D40EB45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D17-2485-4CDD-9751-A1E2701C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59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BD1BA291-3F4B-4EB6-8995-382454D270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87289" y="-1130773"/>
            <a:ext cx="9921304" cy="9920608"/>
          </a:xfrm>
          <a:prstGeom prst="ellipse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718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54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7A7FC4-B6BF-7F78-EBB5-A2671E336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95976"/>
            <a:ext cx="6344384" cy="498273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2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6A395C-F694-47E4-892F-ADA327918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9477" y="0"/>
            <a:ext cx="5772523" cy="3059338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520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1263-123C-8D20-8CB8-039AAC41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93E75-A8A5-C3CE-7809-D6BEEA63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654BE-FDEF-D9CC-27E3-7C08A439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6FB-2E26-4F6F-BEB9-AD5249952A5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C903A-CD9B-14BE-5A4F-250FCDCE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755D8-3043-C3EB-3D1D-7223138E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D17-2485-4CDD-9751-A1E2701C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1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92C2-BEC3-42E3-34D1-ECE17355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A7DF4-2452-39EA-A67E-4FAD6ABE1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A1A6C-420D-E13A-9C90-058B84B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6FB-2E26-4F6F-BEB9-AD5249952A5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D84F6-EEC3-1F6C-145C-9FD6DF8C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5272A-4E07-1A78-CD4B-1FC34A41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D17-2485-4CDD-9751-A1E2701C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6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38E7-CE4C-E5DB-77F2-0B74385A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E733-1133-C4C1-28C4-45BBAB231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C6AA2-0BB5-1E81-D650-B9F547351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DD1C-2B1D-43F7-F6BC-32FD9453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6FB-2E26-4F6F-BEB9-AD5249952A5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86C6F-73DC-327A-AF61-05CDC51B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05ED5-38F6-0452-26D0-F22760B0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D17-2485-4CDD-9751-A1E2701C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5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5A4-07DD-66C6-FA77-D273FBF0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9EEFB-A1DC-EDB6-06AB-80BC20A1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C2EC7-0018-1753-77A3-252F56172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A7736-9B8F-6047-CA00-4DCA5D91D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4C466-BBF9-FE7E-6FCE-D97EFB22D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D7AEF-FE44-CADB-5DFA-D64D0B240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6FB-2E26-4F6F-BEB9-AD5249952A5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5BB90-C450-FE30-2362-33A51DC6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C3E85-1A4F-326E-23EC-0292A6D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D17-2485-4CDD-9751-A1E2701C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50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55F8-4E7D-DDFB-84FA-5AD39CAC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20133-7AEE-3D62-88BC-16026D0A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6FB-2E26-4F6F-BEB9-AD5249952A5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9E179-3741-EA08-8057-667193AE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708F6-F7F4-064D-4D84-74DE8475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D17-2485-4CDD-9751-A1E2701C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1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8FF56-C5EC-ADAE-3617-BC61FD8C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6FB-2E26-4F6F-BEB9-AD5249952A5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B3DC0-C58D-4B5E-FE08-00223798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080-65FB-2207-EA1F-E539CB93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D17-2485-4CDD-9751-A1E2701C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8E1F-3EC0-26B0-22D0-FA83F22D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07B80-5E8C-77EA-3BA5-A52E89DC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CDC31-C46F-9BF6-807B-65F5344F3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17ADC-A7FD-62F6-FF81-ADBAA0C2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6FB-2E26-4F6F-BEB9-AD5249952A5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DFEF7-0AF0-307B-2233-97895B38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8C541-4800-1553-32B9-7B2A3005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D17-2485-4CDD-9751-A1E2701C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4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34DC-A923-EC00-59FE-9477C817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684E5-2FA2-F987-8198-3C25BA1F4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B0EC6-3A31-4502-FC77-7D48DBC2C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5B4C5-F319-43C7-7F8F-D4A24E6A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E6FB-2E26-4F6F-BEB9-AD5249952A5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CCC51-A04C-CFC9-ABB9-A5D2B439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D5607-6A86-3FB0-06C0-153BE444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7D17-2485-4CDD-9751-A1E2701C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6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4066C-AEAC-2EE1-5E34-F17CFE6B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93DDF-2E9B-C451-305A-2405EDCD6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9BD16-F7E3-5D47-2CF3-18E5971E4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E6FB-2E26-4F6F-BEB9-AD5249952A5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9796C-4052-5D83-321D-517D4BBAD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3D6F2-4693-459B-CD4C-93AEC1DB0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27D17-2485-4CDD-9751-A1E2701C2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20" r:id="rId13"/>
    <p:sldLayoutId id="2147483822" r:id="rId14"/>
    <p:sldLayoutId id="214748382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ity at night&#10;&#10;Description automatically generated with medium confidence">
            <a:extLst>
              <a:ext uri="{FF2B5EF4-FFF2-40B4-BE49-F238E27FC236}">
                <a16:creationId xmlns:a16="http://schemas.microsoft.com/office/drawing/2014/main" id="{06752871-36B2-981D-A090-021213DF0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1248" y="2333615"/>
            <a:ext cx="10569504" cy="123631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ctr">
              <a:spcBef>
                <a:spcPts val="61"/>
              </a:spcBef>
            </a:pPr>
            <a:r>
              <a:rPr lang="ro-RO" sz="51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Tendințe care definesc viitorul! </a:t>
            </a:r>
          </a:p>
          <a:p>
            <a:pPr marL="7701" algn="ctr">
              <a:spcBef>
                <a:spcPts val="61"/>
              </a:spcBef>
            </a:pPr>
            <a:r>
              <a:rPr lang="ro-RO" sz="2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Impactul ESG asupra industriei de asigurări</a:t>
            </a:r>
            <a:endParaRPr sz="28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6A4982-596A-9B5A-915B-D92F87AEE09D}"/>
              </a:ext>
            </a:extLst>
          </p:cNvPr>
          <p:cNvSpPr/>
          <p:nvPr/>
        </p:nvSpPr>
        <p:spPr>
          <a:xfrm>
            <a:off x="854836" y="5563189"/>
            <a:ext cx="3282151" cy="373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o-RO" sz="1213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Alexandru CIUNCAN </a:t>
            </a:r>
          </a:p>
          <a:p>
            <a:r>
              <a:rPr lang="ro-RO" sz="1213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Președinte &amp; Director General, UNSAR</a:t>
            </a:r>
            <a:endParaRPr lang="en-US" sz="1213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77BCBB-7643-D434-E900-7A41FD611972}"/>
              </a:ext>
            </a:extLst>
          </p:cNvPr>
          <p:cNvSpPr txBox="1"/>
          <p:nvPr/>
        </p:nvSpPr>
        <p:spPr>
          <a:xfrm>
            <a:off x="16279185" y="3940861"/>
            <a:ext cx="184731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O" sz="1092" dirty="0"/>
          </a:p>
        </p:txBody>
      </p:sp>
      <p:pic>
        <p:nvPicPr>
          <p:cNvPr id="3" name="Picture 2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5FDBF8AD-7E3E-868D-2F3B-9426FD09A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51" y="305204"/>
            <a:ext cx="4569458" cy="13111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CC24F4-9C17-2635-8EF4-7C59220EC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95" r="670" b="-3"/>
          <a:stretch/>
        </p:blipFill>
        <p:spPr>
          <a:xfrm>
            <a:off x="6743700" y="1"/>
            <a:ext cx="5446776" cy="5451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AAA6991-1DF8-455A-9991-7F52F9665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7F405-D81B-F2F2-7D95-456405F291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303"/>
          <a:stretch/>
        </p:blipFill>
        <p:spPr>
          <a:xfrm>
            <a:off x="0" y="-68539"/>
            <a:ext cx="4570678" cy="4556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7B8DA2-0210-3DB3-A203-5E4179E8AF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2" r="1362" b="1"/>
          <a:stretch/>
        </p:blipFill>
        <p:spPr>
          <a:xfrm>
            <a:off x="3832734" y="1399199"/>
            <a:ext cx="3938777" cy="4051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65A98D-AEC2-094E-9953-71E8F1B14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57" y="4488222"/>
            <a:ext cx="3207245" cy="232438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05AA6DBA-4215-7261-99D1-9FCA1CC664D9}"/>
              </a:ext>
            </a:extLst>
          </p:cNvPr>
          <p:cNvSpPr txBox="1"/>
          <p:nvPr/>
        </p:nvSpPr>
        <p:spPr>
          <a:xfrm>
            <a:off x="3832734" y="5870730"/>
            <a:ext cx="8180753" cy="56754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4947" marR="3081" indent="-277246">
              <a:lnSpc>
                <a:spcPct val="100200"/>
              </a:lnSpc>
              <a:spcBef>
                <a:spcPts val="58"/>
              </a:spcBef>
              <a:buFont typeface="Wingdings" panose="05000000000000000000" pitchFamily="2" charset="2"/>
              <a:buChar char="§"/>
            </a:pPr>
            <a:r>
              <a:rPr lang="ro-RO" sz="1820" dirty="0">
                <a:latin typeface="Poppins" pitchFamily="2" charset="77"/>
                <a:cs typeface="Poppins" pitchFamily="2" charset="77"/>
              </a:rPr>
              <a:t>Inițiativă anuală de educație financiară dedicată proprietarilor de locuințe, promovând ideea #</a:t>
            </a:r>
            <a:r>
              <a:rPr lang="ro-RO" sz="1820" dirty="0" err="1">
                <a:latin typeface="Poppins" pitchFamily="2" charset="77"/>
                <a:cs typeface="Poppins" pitchFamily="2" charset="77"/>
              </a:rPr>
              <a:t>ShareÎnSiguranță</a:t>
            </a:r>
            <a:r>
              <a:rPr lang="ro-RO" sz="1820" dirty="0">
                <a:latin typeface="Poppins" pitchFamily="2" charset="77"/>
                <a:cs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12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15B79BDD-C8B1-4BBF-955D-CD20CFFE5986}"/>
              </a:ext>
            </a:extLst>
          </p:cNvPr>
          <p:cNvSpPr/>
          <p:nvPr/>
        </p:nvSpPr>
        <p:spPr>
          <a:xfrm>
            <a:off x="6847957" y="3651695"/>
            <a:ext cx="5343615" cy="3196679"/>
          </a:xfrm>
          <a:prstGeom prst="rect">
            <a:avLst/>
          </a:prstGeom>
          <a:solidFill>
            <a:srgbClr val="041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4" name="object 4"/>
          <p:cNvSpPr txBox="1"/>
          <p:nvPr/>
        </p:nvSpPr>
        <p:spPr>
          <a:xfrm>
            <a:off x="7245136" y="4116221"/>
            <a:ext cx="4595464" cy="2267626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215636" marR="3081" indent="-207935">
              <a:lnSpc>
                <a:spcPct val="138600"/>
              </a:lnSpc>
              <a:spcBef>
                <a:spcPts val="61"/>
              </a:spcBef>
              <a:buFont typeface="Wingdings" panose="05000000000000000000" pitchFamily="2" charset="2"/>
              <a:buChar char="§"/>
            </a:pPr>
            <a:r>
              <a:rPr lang="ro-RO" sz="1516" spc="-9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Anual, în România, </a:t>
            </a:r>
            <a:r>
              <a:rPr lang="ro-RO" sz="1516" b="1" spc="-9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din fiecare 100 de mașini înmatriculate, cel puțin 6 produc accidente</a:t>
            </a:r>
            <a:r>
              <a:rPr lang="ro-RO" sz="1516" spc="-9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în trafic soldate cu pagube materiale sau vătămări corporale și decese.</a:t>
            </a:r>
            <a:endParaRPr lang="en-US" sz="1516" spc="-9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  <a:p>
            <a:pPr marL="215636" marR="3081" indent="-207935">
              <a:lnSpc>
                <a:spcPct val="138600"/>
              </a:lnSpc>
              <a:spcBef>
                <a:spcPts val="61"/>
              </a:spcBef>
              <a:buFont typeface="Wingdings" panose="05000000000000000000" pitchFamily="2" charset="2"/>
              <a:buChar char="§"/>
            </a:pPr>
            <a:r>
              <a:rPr lang="ro-RO" sz="1516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În</a:t>
            </a:r>
            <a:r>
              <a:rPr lang="en-US" sz="1516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ro-RO" sz="1516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medie, în fiecare an, </a:t>
            </a:r>
            <a:r>
              <a:rPr lang="ro-RO" sz="1516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peste 1.600 de oameni își pierd viața pe drumurile publice </a:t>
            </a:r>
            <a:r>
              <a:rPr lang="ro-RO" sz="1516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din țara noastră.</a:t>
            </a:r>
            <a:endParaRPr lang="ro-RO" sz="1334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Slide Number Placeholder 35">
            <a:extLst>
              <a:ext uri="{FF2B5EF4-FFF2-40B4-BE49-F238E27FC236}">
                <a16:creationId xmlns:a16="http://schemas.microsoft.com/office/drawing/2014/main" id="{8C24862E-DA59-7156-2F98-2B25C1D7D421}"/>
              </a:ext>
            </a:extLst>
          </p:cNvPr>
          <p:cNvSpPr txBox="1">
            <a:spLocks/>
          </p:cNvSpPr>
          <p:nvPr/>
        </p:nvSpPr>
        <p:spPr>
          <a:xfrm>
            <a:off x="827212" y="489417"/>
            <a:ext cx="374617" cy="24182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2D237-0728-40F7-9C98-33475ACACD09}" type="slidenum">
              <a:rPr lang="en-US" sz="1819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pPr/>
              <a:t>11</a:t>
            </a:fld>
            <a:endParaRPr lang="en-US" sz="1819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30720E-F13E-9B3A-1950-13EF970B3AD7}"/>
              </a:ext>
            </a:extLst>
          </p:cNvPr>
          <p:cNvCxnSpPr/>
          <p:nvPr/>
        </p:nvCxnSpPr>
        <p:spPr>
          <a:xfrm>
            <a:off x="597278" y="370384"/>
            <a:ext cx="0" cy="6291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931C2B70-27C8-F911-0814-16EF197DB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288" y="-8820"/>
            <a:ext cx="10515032" cy="3660515"/>
          </a:xfrm>
          <a:prstGeom prst="rect">
            <a:avLst/>
          </a:prstGeom>
        </p:spPr>
      </p:pic>
      <p:pic>
        <p:nvPicPr>
          <p:cNvPr id="2" name="Picture 1" descr="A group of people sitting at long tables&#10;&#10;Description automatically generated with medium confidence">
            <a:extLst>
              <a:ext uri="{FF2B5EF4-FFF2-40B4-BE49-F238E27FC236}">
                <a16:creationId xmlns:a16="http://schemas.microsoft.com/office/drawing/2014/main" id="{722BA3F9-6CFA-61A3-C9D7-826E00DD36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" y="3651696"/>
            <a:ext cx="6883322" cy="31966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8405B8F7-BFCE-D4AE-8A9E-D4491C500269}"/>
              </a:ext>
            </a:extLst>
          </p:cNvPr>
          <p:cNvSpPr txBox="1"/>
          <p:nvPr/>
        </p:nvSpPr>
        <p:spPr>
          <a:xfrm>
            <a:off x="744278" y="5788602"/>
            <a:ext cx="701549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7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4125E"/>
                </a:solidFill>
                <a:latin typeface="Poppins" pitchFamily="2" charset="77"/>
                <a:ea typeface="+mj-ea"/>
                <a:cs typeface="Poppins" pitchFamily="2" charset="77"/>
              </a:rPr>
              <a:t>Governance</a:t>
            </a:r>
          </a:p>
        </p:txBody>
      </p:sp>
      <p:pic>
        <p:nvPicPr>
          <p:cNvPr id="4" name="Picture 3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32392871-C43D-B07D-13C4-4BADC4193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66" y="512312"/>
            <a:ext cx="1527153" cy="438183"/>
          </a:xfrm>
          <a:prstGeom prst="rect">
            <a:avLst/>
          </a:prstGeom>
        </p:spPr>
      </p:pic>
      <p:sp>
        <p:nvSpPr>
          <p:cNvPr id="3" name="Persegi Panjang 9">
            <a:extLst>
              <a:ext uri="{FF2B5EF4-FFF2-40B4-BE49-F238E27FC236}">
                <a16:creationId xmlns:a16="http://schemas.microsoft.com/office/drawing/2014/main" id="{F261B304-0547-F721-DC4D-F903949F6ED2}"/>
              </a:ext>
            </a:extLst>
          </p:cNvPr>
          <p:cNvSpPr/>
          <p:nvPr/>
        </p:nvSpPr>
        <p:spPr>
          <a:xfrm>
            <a:off x="428" y="-97642"/>
            <a:ext cx="12191144" cy="5564916"/>
          </a:xfrm>
          <a:prstGeom prst="rect">
            <a:avLst/>
          </a:prstGeom>
          <a:solidFill>
            <a:srgbClr val="041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D5A3D77-0D25-05D5-FF8B-561E4D2A3C2E}"/>
              </a:ext>
            </a:extLst>
          </p:cNvPr>
          <p:cNvSpPr txBox="1"/>
          <p:nvPr/>
        </p:nvSpPr>
        <p:spPr>
          <a:xfrm>
            <a:off x="744278" y="441663"/>
            <a:ext cx="10854268" cy="448630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algn="ctr"/>
            <a:r>
              <a:rPr lang="ro-RO" sz="4851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„</a:t>
            </a:r>
            <a:r>
              <a:rPr lang="en-GB" sz="4851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are all insurance companies so conservative? </a:t>
            </a:r>
            <a:br>
              <a:rPr lang="en-GB" sz="4851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4851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Because</a:t>
            </a:r>
            <a:r>
              <a:rPr lang="ro-RO" sz="4800" b="1" dirty="0">
                <a:solidFill>
                  <a:srgbClr val="92D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4800" b="1" dirty="0">
                <a:solidFill>
                  <a:srgbClr val="92D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the others put themselves out of business</a:t>
            </a:r>
            <a:r>
              <a:rPr lang="en-GB" sz="4851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!”</a:t>
            </a:r>
            <a:endParaRPr lang="ro-RO" sz="4851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ro-RO" sz="4851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4851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Tony CAÑAS</a:t>
            </a:r>
          </a:p>
        </p:txBody>
      </p:sp>
    </p:spTree>
    <p:extLst>
      <p:ext uri="{BB962C8B-B14F-4D97-AF65-F5344CB8AC3E}">
        <p14:creationId xmlns:p14="http://schemas.microsoft.com/office/powerpoint/2010/main" val="233696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F981FBE9-93F8-A049-04AE-9AA4700733AE}"/>
              </a:ext>
            </a:extLst>
          </p:cNvPr>
          <p:cNvSpPr/>
          <p:nvPr/>
        </p:nvSpPr>
        <p:spPr>
          <a:xfrm>
            <a:off x="428" y="385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4135F"/>
          </a:solidFill>
        </p:spPr>
        <p:txBody>
          <a:bodyPr wrap="square" lIns="0" tIns="0" rIns="0" bIns="0" rtlCol="0"/>
          <a:lstStyle/>
          <a:p>
            <a:endParaRPr sz="1092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C4526-620B-3ADA-8022-77E88FC295F0}"/>
              </a:ext>
            </a:extLst>
          </p:cNvPr>
          <p:cNvSpPr txBox="1"/>
          <p:nvPr/>
        </p:nvSpPr>
        <p:spPr>
          <a:xfrm>
            <a:off x="718457" y="2004446"/>
            <a:ext cx="107550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5400" b="1" dirty="0">
                <a:solidFill>
                  <a:srgbClr val="92D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În fiecare zi calendaristică din 202</a:t>
            </a:r>
            <a:r>
              <a:rPr lang="en-US" sz="5400" b="1" dirty="0">
                <a:solidFill>
                  <a:srgbClr val="92D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ro-RO" sz="5400" b="1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</a:t>
            </a:r>
            <a:r>
              <a:rPr lang="ro-RO" sz="5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ro-RO" sz="5400" b="1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industria de asigurări a plătit despăgubiri de aproape </a:t>
            </a:r>
            <a:r>
              <a:rPr lang="en-US" sz="5400" b="1" dirty="0">
                <a:solidFill>
                  <a:srgbClr val="92D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 </a:t>
            </a:r>
            <a:r>
              <a:rPr lang="ro-RO" sz="5400" b="1" dirty="0">
                <a:solidFill>
                  <a:srgbClr val="92D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milioane EUR</a:t>
            </a:r>
            <a:r>
              <a:rPr lang="ro-RO" sz="51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pic>
        <p:nvPicPr>
          <p:cNvPr id="6" name="Picture 5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E5913673-812E-505B-5734-FFF2D48D5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66" y="512312"/>
            <a:ext cx="1527153" cy="4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6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F981FBE9-93F8-A049-04AE-9AA4700733AE}"/>
              </a:ext>
            </a:extLst>
          </p:cNvPr>
          <p:cNvSpPr/>
          <p:nvPr/>
        </p:nvSpPr>
        <p:spPr>
          <a:xfrm>
            <a:off x="0" y="-10705"/>
            <a:ext cx="12191418" cy="686870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4135F"/>
          </a:solidFill>
        </p:spPr>
        <p:txBody>
          <a:bodyPr wrap="square" lIns="0" tIns="0" rIns="0" bIns="0" rtlCol="0"/>
          <a:lstStyle/>
          <a:p>
            <a:endParaRPr sz="1092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DCEB9-F76E-E538-F330-9167F6F41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693" y="2144402"/>
            <a:ext cx="7047826" cy="20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een ball with letters on it&#10;&#10;Description automatically generated">
            <a:extLst>
              <a:ext uri="{FF2B5EF4-FFF2-40B4-BE49-F238E27FC236}">
                <a16:creationId xmlns:a16="http://schemas.microsoft.com/office/drawing/2014/main" id="{2AC4757A-34A6-CF55-E554-EDCA446CC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19" b="-1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pic>
        <p:nvPicPr>
          <p:cNvPr id="2" name="Picture 1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C21806A6-FEEB-BFF2-7F11-4E29C8EA9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66" y="512312"/>
            <a:ext cx="1527153" cy="4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6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BE2F215B-BB51-791E-7750-E6A6B48737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8405B8F7-BFCE-D4AE-8A9E-D4491C500269}"/>
              </a:ext>
            </a:extLst>
          </p:cNvPr>
          <p:cNvSpPr txBox="1"/>
          <p:nvPr/>
        </p:nvSpPr>
        <p:spPr>
          <a:xfrm>
            <a:off x="589556" y="5746071"/>
            <a:ext cx="701549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7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4125E"/>
                </a:solidFill>
                <a:latin typeface="Poppins" pitchFamily="2" charset="77"/>
                <a:ea typeface="+mj-ea"/>
                <a:cs typeface="Poppins" pitchFamily="2" charset="77"/>
              </a:rPr>
              <a:t>Environmental</a:t>
            </a:r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365DD33D-DBF4-D16C-E40A-9EBE9D03B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631" y="278341"/>
            <a:ext cx="1528548" cy="4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AF584-9E2E-C8BE-82DE-B233BE8A0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4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8405B8F7-BFCE-D4AE-8A9E-D4491C500269}"/>
              </a:ext>
            </a:extLst>
          </p:cNvPr>
          <p:cNvSpPr txBox="1"/>
          <p:nvPr/>
        </p:nvSpPr>
        <p:spPr>
          <a:xfrm>
            <a:off x="744278" y="5788602"/>
            <a:ext cx="701549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7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4125E"/>
                </a:solidFill>
                <a:latin typeface="Poppins" pitchFamily="2" charset="77"/>
                <a:ea typeface="+mj-ea"/>
                <a:cs typeface="Poppins" pitchFamily="2" charset="77"/>
              </a:rPr>
              <a:t>Social</a:t>
            </a:r>
          </a:p>
        </p:txBody>
      </p:sp>
      <p:pic>
        <p:nvPicPr>
          <p:cNvPr id="2" name="Picture 1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EBCF2142-6711-850B-1CE0-5E8FD6063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4" r="14197" b="25914"/>
          <a:stretch/>
        </p:blipFill>
        <p:spPr>
          <a:xfrm>
            <a:off x="1" y="0"/>
            <a:ext cx="12192000" cy="5528930"/>
          </a:xfrm>
          <a:prstGeom prst="rect">
            <a:avLst/>
          </a:prstGeom>
        </p:spPr>
      </p:pic>
      <p:pic>
        <p:nvPicPr>
          <p:cNvPr id="4" name="Picture 3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32392871-C43D-B07D-13C4-4BADC4193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66" y="512312"/>
            <a:ext cx="1527153" cy="4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81FD15A-210B-6396-D9B0-977B043089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39" y="2043075"/>
            <a:ext cx="3467599" cy="1780857"/>
          </a:xfrm>
          <a:prstGeom prst="rect">
            <a:avLst/>
          </a:prstGeom>
        </p:spPr>
      </p:pic>
      <p:sp>
        <p:nvSpPr>
          <p:cNvPr id="3" name="object 26">
            <a:extLst>
              <a:ext uri="{FF2B5EF4-FFF2-40B4-BE49-F238E27FC236}">
                <a16:creationId xmlns:a16="http://schemas.microsoft.com/office/drawing/2014/main" id="{BF5FF5F3-7F04-C553-15E7-48D94AD90A5A}"/>
              </a:ext>
            </a:extLst>
          </p:cNvPr>
          <p:cNvSpPr txBox="1">
            <a:spLocks/>
          </p:cNvSpPr>
          <p:nvPr/>
        </p:nvSpPr>
        <p:spPr>
          <a:xfrm>
            <a:off x="11660475" y="6497699"/>
            <a:ext cx="216021" cy="255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38097">
              <a:lnSpc>
                <a:spcPts val="2281"/>
              </a:lnSpc>
              <a:defRPr sz="1949" spc="15">
                <a:latin typeface="Arial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60167-4931-47E6-BA6A-407CBD079E47}" type="slidenum">
              <a:rPr lang="en-US" sz="1182" smtClean="0"/>
              <a:pPr/>
              <a:t>6</a:t>
            </a:fld>
            <a:endParaRPr lang="en-US" sz="1182" dirty="0"/>
          </a:p>
        </p:txBody>
      </p:sp>
      <p:pic>
        <p:nvPicPr>
          <p:cNvPr id="4" name="Picture 3" descr="A group of people wearing white hard hats&#10;&#10;Description automatically generated with medium confidence">
            <a:extLst>
              <a:ext uri="{FF2B5EF4-FFF2-40B4-BE49-F238E27FC236}">
                <a16:creationId xmlns:a16="http://schemas.microsoft.com/office/drawing/2014/main" id="{40E3F2D8-5E7D-8D2B-B1FF-4305D34EFC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5156" y="3930311"/>
            <a:ext cx="8128714" cy="2939153"/>
          </a:xfrm>
          <a:prstGeom prst="rect">
            <a:avLst/>
          </a:prstGeom>
        </p:spPr>
      </p:pic>
      <p:sp>
        <p:nvSpPr>
          <p:cNvPr id="6" name="Persegi Panjang 9">
            <a:extLst>
              <a:ext uri="{FF2B5EF4-FFF2-40B4-BE49-F238E27FC236}">
                <a16:creationId xmlns:a16="http://schemas.microsoft.com/office/drawing/2014/main" id="{499FE6B7-8102-A816-3640-067A2CB2FEDE}"/>
              </a:ext>
            </a:extLst>
          </p:cNvPr>
          <p:cNvSpPr/>
          <p:nvPr/>
        </p:nvSpPr>
        <p:spPr>
          <a:xfrm>
            <a:off x="-7439" y="3926224"/>
            <a:ext cx="3515906" cy="2947431"/>
          </a:xfrm>
          <a:prstGeom prst="rect">
            <a:avLst/>
          </a:prstGeom>
          <a:solidFill>
            <a:srgbClr val="041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noProof="1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BE51039-CCC6-5DF9-AC8B-A9325B0A256F}"/>
              </a:ext>
            </a:extLst>
          </p:cNvPr>
          <p:cNvSpPr txBox="1"/>
          <p:nvPr/>
        </p:nvSpPr>
        <p:spPr>
          <a:xfrm>
            <a:off x="208017" y="4472669"/>
            <a:ext cx="3084994" cy="1854436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r>
              <a:rPr lang="en-US" sz="1500" b="1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actiune </a:t>
            </a:r>
            <a:r>
              <a:rPr lang="ro-RO" sz="1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participat peste 40 dintre #OAMENIIdinAsigurari, reprezentanti ai 14 companii Membre UNSAR, dar si ai UNSICAR. Interesul voluntarilor a fost</a:t>
            </a:r>
            <a:r>
              <a:rPr lang="en-US" sz="1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o-RO" sz="1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insa</a:t>
            </a:r>
            <a:r>
              <a:rPr lang="en-US" sz="1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o-RO" sz="1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mult mai ridicat.</a:t>
            </a:r>
            <a:endParaRPr lang="ro-RO" sz="1500" b="1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3AB9DCAB-7782-793A-D3E9-9EC7C1967B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8965" y="406939"/>
            <a:ext cx="2386070" cy="1248381"/>
          </a:xfrm>
          <a:prstGeom prst="rect">
            <a:avLst/>
          </a:prstGeom>
        </p:spPr>
      </p:pic>
      <p:pic>
        <p:nvPicPr>
          <p:cNvPr id="5" name="Picture 4" descr="A group of people standing in a tent&#10;&#10;Description automatically generated">
            <a:extLst>
              <a:ext uri="{FF2B5EF4-FFF2-40B4-BE49-F238E27FC236}">
                <a16:creationId xmlns:a16="http://schemas.microsoft.com/office/drawing/2014/main" id="{8AD7C26B-B6A6-5304-AEA6-C5CCF112B7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892" y="2043075"/>
            <a:ext cx="3181496" cy="1789592"/>
          </a:xfrm>
          <a:prstGeom prst="rect">
            <a:avLst/>
          </a:prstGeom>
        </p:spPr>
      </p:pic>
      <p:pic>
        <p:nvPicPr>
          <p:cNvPr id="18" name="Picture 17" descr="A group of people wearing white helmets&#10;&#10;Description automatically generated">
            <a:extLst>
              <a:ext uri="{FF2B5EF4-FFF2-40B4-BE49-F238E27FC236}">
                <a16:creationId xmlns:a16="http://schemas.microsoft.com/office/drawing/2014/main" id="{914EA487-4F20-51FE-21F5-4C9D0A5D8E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95"/>
          <a:stretch/>
        </p:blipFill>
        <p:spPr>
          <a:xfrm>
            <a:off x="9628965" y="2034343"/>
            <a:ext cx="2386070" cy="1789592"/>
          </a:xfrm>
          <a:prstGeom prst="rect">
            <a:avLst/>
          </a:prstGeom>
        </p:spPr>
      </p:pic>
      <p:pic>
        <p:nvPicPr>
          <p:cNvPr id="23" name="Picture 22" descr="A couple of men wearing white hats and white coats&#10;&#10;Description automatically generated">
            <a:extLst>
              <a:ext uri="{FF2B5EF4-FFF2-40B4-BE49-F238E27FC236}">
                <a16:creationId xmlns:a16="http://schemas.microsoft.com/office/drawing/2014/main" id="{71BBFF95-2437-EDF9-4C36-091961786C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07466" y="2212033"/>
            <a:ext cx="1822372" cy="1466992"/>
          </a:xfrm>
          <a:prstGeom prst="rect">
            <a:avLst/>
          </a:prstGeom>
        </p:spPr>
      </p:pic>
      <p:pic>
        <p:nvPicPr>
          <p:cNvPr id="19" name="Picture 18" descr="A blue and black logo&#10;&#10;Description automatically generated">
            <a:extLst>
              <a:ext uri="{FF2B5EF4-FFF2-40B4-BE49-F238E27FC236}">
                <a16:creationId xmlns:a16="http://schemas.microsoft.com/office/drawing/2014/main" id="{DEAEFA40-3CA6-DEAB-DDCB-E7E7F3B89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" y="609193"/>
            <a:ext cx="3095343" cy="88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0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25756684-E4FF-461E-B2FE-017C0687F214}"/>
              </a:ext>
            </a:extLst>
          </p:cNvPr>
          <p:cNvSpPr txBox="1"/>
          <p:nvPr/>
        </p:nvSpPr>
        <p:spPr>
          <a:xfrm>
            <a:off x="6705052" y="5436099"/>
            <a:ext cx="4637718" cy="112769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4947" marR="3081" indent="-277246">
              <a:lnSpc>
                <a:spcPct val="100200"/>
              </a:lnSpc>
              <a:spcBef>
                <a:spcPts val="58"/>
              </a:spcBef>
              <a:buFont typeface="Wingdings" panose="05000000000000000000" pitchFamily="2" charset="2"/>
              <a:buChar char="§"/>
            </a:pPr>
            <a:r>
              <a:rPr lang="ro-RO" sz="1820" dirty="0">
                <a:latin typeface="Poppins" pitchFamily="2" charset="77"/>
                <a:cs typeface="Poppins" pitchFamily="2" charset="77"/>
              </a:rPr>
              <a:t>Inițiativă de educație financiară anuală, dedicată asigurărilor de viață și sănătate, aflată la </a:t>
            </a:r>
            <a:r>
              <a:rPr lang="ro-RO" sz="1820">
                <a:latin typeface="Poppins" pitchFamily="2" charset="77"/>
                <a:cs typeface="Poppins" pitchFamily="2" charset="77"/>
              </a:rPr>
              <a:t>cea de a </a:t>
            </a:r>
            <a:r>
              <a:rPr lang="ro-RO" sz="1820" dirty="0">
                <a:latin typeface="Poppins" pitchFamily="2" charset="77"/>
                <a:cs typeface="Poppins" pitchFamily="2" charset="77"/>
              </a:rPr>
              <a:t>IV-a ediție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08A7DD0-96EA-3259-BC24-E14ED185D530}"/>
              </a:ext>
            </a:extLst>
          </p:cNvPr>
          <p:cNvSpPr txBox="1"/>
          <p:nvPr/>
        </p:nvSpPr>
        <p:spPr>
          <a:xfrm>
            <a:off x="1367096" y="5714214"/>
            <a:ext cx="4637718" cy="47399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en-US" sz="3032" b="1" spc="-3" dirty="0">
                <a:latin typeface="Poppins" pitchFamily="2" charset="77"/>
                <a:cs typeface="Poppins" pitchFamily="2" charset="77"/>
              </a:rPr>
              <a:t>#</a:t>
            </a:r>
            <a:r>
              <a:rPr lang="en-US" sz="3032" b="1" spc="-3" dirty="0" err="1">
                <a:latin typeface="Poppins" pitchFamily="2" charset="77"/>
                <a:cs typeface="Poppins" pitchFamily="2" charset="77"/>
              </a:rPr>
              <a:t>gatapentruVIATA</a:t>
            </a:r>
            <a:endParaRPr sz="3032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700268-02A9-2987-B8B0-47AB845A3A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5022" y="296003"/>
            <a:ext cx="1095497" cy="314324"/>
          </a:xfrm>
          <a:prstGeom prst="rect">
            <a:avLst/>
          </a:prstGeom>
        </p:spPr>
      </p:pic>
      <p:sp>
        <p:nvSpPr>
          <p:cNvPr id="9" name="Slide Number Placeholder 35">
            <a:extLst>
              <a:ext uri="{FF2B5EF4-FFF2-40B4-BE49-F238E27FC236}">
                <a16:creationId xmlns:a16="http://schemas.microsoft.com/office/drawing/2014/main" id="{46563277-5D8A-5820-2091-06D257FFCC36}"/>
              </a:ext>
            </a:extLst>
          </p:cNvPr>
          <p:cNvSpPr txBox="1">
            <a:spLocks/>
          </p:cNvSpPr>
          <p:nvPr/>
        </p:nvSpPr>
        <p:spPr>
          <a:xfrm>
            <a:off x="395631" y="345640"/>
            <a:ext cx="971465" cy="24182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2D237-0728-40F7-9C98-33475ACACD09}" type="slidenum">
              <a:rPr lang="en-US" sz="1819">
                <a:latin typeface="Poppins SemiBold" panose="00000700000000000000" pitchFamily="2" charset="0"/>
                <a:cs typeface="Poppins SemiBold" panose="00000700000000000000" pitchFamily="2" charset="0"/>
              </a:rPr>
              <a:pPr/>
              <a:t>7</a:t>
            </a:fld>
            <a:endParaRPr lang="en-US" sz="1819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34B198-FF09-B18A-EFEA-36BB504B4FD4}"/>
              </a:ext>
            </a:extLst>
          </p:cNvPr>
          <p:cNvCxnSpPr>
            <a:cxnSpLocks/>
          </p:cNvCxnSpPr>
          <p:nvPr/>
        </p:nvCxnSpPr>
        <p:spPr>
          <a:xfrm>
            <a:off x="296487" y="249783"/>
            <a:ext cx="0" cy="493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artoon mouses with a cape and a cat&#10;&#10;Description automatically generated with medium confidence">
            <a:extLst>
              <a:ext uri="{FF2B5EF4-FFF2-40B4-BE49-F238E27FC236}">
                <a16:creationId xmlns:a16="http://schemas.microsoft.com/office/drawing/2014/main" id="{8FCF93D2-6578-7E81-E81D-EA3CE3068C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49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3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25756684-E4FF-461E-B2FE-017C0687F214}"/>
              </a:ext>
            </a:extLst>
          </p:cNvPr>
          <p:cNvSpPr txBox="1"/>
          <p:nvPr/>
        </p:nvSpPr>
        <p:spPr>
          <a:xfrm>
            <a:off x="9290699" y="2988823"/>
            <a:ext cx="2744963" cy="224697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4947" marR="3081" indent="-277246">
              <a:lnSpc>
                <a:spcPct val="100200"/>
              </a:lnSpc>
              <a:spcBef>
                <a:spcPts val="58"/>
              </a:spcBef>
              <a:buFont typeface="Wingdings" panose="05000000000000000000" pitchFamily="2" charset="2"/>
              <a:buChar char="§"/>
            </a:pPr>
            <a:r>
              <a:rPr lang="ro-RO" sz="1819" dirty="0">
                <a:latin typeface="Poppins" pitchFamily="2" charset="77"/>
                <a:cs typeface="Poppins" pitchFamily="2" charset="77"/>
              </a:rPr>
              <a:t>O campanie inspirată de comportamentul noilor generații, menită să contribuie la creșterea nivelului de educație financiară a tinerilor.</a:t>
            </a:r>
            <a:endParaRPr lang="en-US" sz="1819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08A7DD0-96EA-3259-BC24-E14ED185D530}"/>
              </a:ext>
            </a:extLst>
          </p:cNvPr>
          <p:cNvSpPr txBox="1"/>
          <p:nvPr/>
        </p:nvSpPr>
        <p:spPr>
          <a:xfrm>
            <a:off x="9290699" y="2231802"/>
            <a:ext cx="3046444" cy="47399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en-US" sz="3032" b="1" spc="-3" dirty="0">
                <a:latin typeface="Poppins" pitchFamily="2" charset="77"/>
                <a:cs typeface="Poppins" pitchFamily="2" charset="77"/>
              </a:rPr>
              <a:t>#</a:t>
            </a:r>
            <a:r>
              <a:rPr lang="en-US" sz="3032" b="1" spc="-3" dirty="0" err="1">
                <a:latin typeface="Poppins" pitchFamily="2" charset="77"/>
                <a:cs typeface="Poppins" pitchFamily="2" charset="77"/>
              </a:rPr>
              <a:t>faraUNDO</a:t>
            </a:r>
            <a:endParaRPr sz="3032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700268-02A9-2987-B8B0-47AB845A3A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5022" y="296003"/>
            <a:ext cx="1095497" cy="314324"/>
          </a:xfrm>
          <a:prstGeom prst="rect">
            <a:avLst/>
          </a:prstGeom>
        </p:spPr>
      </p:pic>
      <p:sp>
        <p:nvSpPr>
          <p:cNvPr id="22" name="Slide Number Placeholder 35">
            <a:extLst>
              <a:ext uri="{FF2B5EF4-FFF2-40B4-BE49-F238E27FC236}">
                <a16:creationId xmlns:a16="http://schemas.microsoft.com/office/drawing/2014/main" id="{0ABEF9F4-D96E-644E-791F-48DC9BAEB951}"/>
              </a:ext>
            </a:extLst>
          </p:cNvPr>
          <p:cNvSpPr txBox="1">
            <a:spLocks/>
          </p:cNvSpPr>
          <p:nvPr/>
        </p:nvSpPr>
        <p:spPr>
          <a:xfrm>
            <a:off x="707697" y="391461"/>
            <a:ext cx="971465" cy="24182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2D237-0728-40F7-9C98-33475ACACD09}" type="slidenum">
              <a:rPr lang="en-US" sz="1819" smtClean="0">
                <a:latin typeface="Poppins SemiBold" panose="00000700000000000000" pitchFamily="2" charset="0"/>
                <a:cs typeface="Poppins SemiBold" panose="00000700000000000000" pitchFamily="2" charset="0"/>
              </a:rPr>
              <a:pPr/>
              <a:t>8</a:t>
            </a:fld>
            <a:endParaRPr lang="en-US" sz="1819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56BA40-339E-BB82-55BC-663A98F65FDD}"/>
              </a:ext>
            </a:extLst>
          </p:cNvPr>
          <p:cNvCxnSpPr/>
          <p:nvPr/>
        </p:nvCxnSpPr>
        <p:spPr>
          <a:xfrm>
            <a:off x="597278" y="283405"/>
            <a:ext cx="0" cy="6291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lying on the ground with a bicycle&#10;&#10;Description automatically generated">
            <a:extLst>
              <a:ext uri="{FF2B5EF4-FFF2-40B4-BE49-F238E27FC236}">
                <a16:creationId xmlns:a16="http://schemas.microsoft.com/office/drawing/2014/main" id="{75C0E2B1-01AE-C0E6-ECDB-7A6D7CCF22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36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490D3-3ECC-95C4-ADB5-8C9C46883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2" y="453983"/>
            <a:ext cx="6406312" cy="2568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70FAC7-9B0D-37E2-4E02-9176ABB2B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" y="3174969"/>
            <a:ext cx="12103100" cy="2818949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8FCF2D4A-A694-2389-BD29-70F04BEA45B5}"/>
              </a:ext>
            </a:extLst>
          </p:cNvPr>
          <p:cNvSpPr txBox="1"/>
          <p:nvPr/>
        </p:nvSpPr>
        <p:spPr>
          <a:xfrm>
            <a:off x="7356935" y="1364137"/>
            <a:ext cx="4835065" cy="115643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4947" marR="3081" indent="-277246">
              <a:lnSpc>
                <a:spcPct val="100200"/>
              </a:lnSpc>
              <a:spcBef>
                <a:spcPts val="58"/>
              </a:spcBef>
              <a:buFont typeface="Wingdings" panose="05000000000000000000" pitchFamily="2" charset="2"/>
              <a:buChar char="§"/>
            </a:pPr>
            <a:r>
              <a:rPr lang="ro-RO" sz="1820" dirty="0">
                <a:latin typeface="Poppins" pitchFamily="2" charset="77"/>
                <a:cs typeface="Poppins" pitchFamily="2" charset="77"/>
              </a:rPr>
              <a:t>Inițiativă anuală de educație financiară dedicată companiilor, promovând conceptul de </a:t>
            </a:r>
            <a:r>
              <a:rPr lang="ro-RO" sz="1820" dirty="0" err="1">
                <a:latin typeface="Poppins" pitchFamily="2" charset="77"/>
                <a:cs typeface="Poppins" pitchFamily="2" charset="77"/>
              </a:rPr>
              <a:t>risk</a:t>
            </a:r>
            <a:r>
              <a:rPr lang="ro-RO" sz="1820" dirty="0">
                <a:latin typeface="Poppins" pitchFamily="2" charset="77"/>
                <a:cs typeface="Poppins" pitchFamily="2" charset="77"/>
              </a:rPr>
              <a:t> management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F700E60-943A-0A51-3801-BC928EA92B12}"/>
              </a:ext>
            </a:extLst>
          </p:cNvPr>
          <p:cNvSpPr txBox="1"/>
          <p:nvPr/>
        </p:nvSpPr>
        <p:spPr>
          <a:xfrm>
            <a:off x="7332433" y="627087"/>
            <a:ext cx="4546599" cy="47399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en-US" sz="3032" b="1" spc="-3" dirty="0">
                <a:latin typeface="Poppins" pitchFamily="2" charset="77"/>
                <a:cs typeface="Poppins" pitchFamily="2" charset="77"/>
              </a:rPr>
              <a:t>#</a:t>
            </a:r>
            <a:r>
              <a:rPr lang="en-US" sz="3032" b="1" spc="-3" dirty="0" err="1">
                <a:latin typeface="Poppins" pitchFamily="2" charset="77"/>
                <a:cs typeface="Poppins" pitchFamily="2" charset="77"/>
              </a:rPr>
              <a:t>BusinessSOS</a:t>
            </a:r>
            <a:endParaRPr sz="3032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6725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239</Words>
  <Application>Microsoft Macintosh PowerPoint</Application>
  <PresentationFormat>Widescreen</PresentationFormat>
  <Paragraphs>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Poppins</vt:lpstr>
      <vt:lpstr>Poppins SemiBold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 BARBULESCU</dc:creator>
  <cp:lastModifiedBy>UNSAR</cp:lastModifiedBy>
  <cp:revision>86</cp:revision>
  <cp:lastPrinted>2023-10-16T17:11:39Z</cp:lastPrinted>
  <dcterms:created xsi:type="dcterms:W3CDTF">2023-10-16T05:18:32Z</dcterms:created>
  <dcterms:modified xsi:type="dcterms:W3CDTF">2023-11-08T18:09:24Z</dcterms:modified>
</cp:coreProperties>
</file>