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84" r:id="rId4"/>
  </p:sldMasterIdLst>
  <p:handoutMasterIdLst>
    <p:handoutMasterId r:id="rId17"/>
  </p:handoutMasterIdLst>
  <p:sldIdLst>
    <p:sldId id="312" r:id="rId5"/>
    <p:sldId id="323" r:id="rId6"/>
    <p:sldId id="327" r:id="rId7"/>
    <p:sldId id="328" r:id="rId8"/>
    <p:sldId id="324" r:id="rId9"/>
    <p:sldId id="329" r:id="rId10"/>
    <p:sldId id="330" r:id="rId11"/>
    <p:sldId id="326" r:id="rId12"/>
    <p:sldId id="331" r:id="rId13"/>
    <p:sldId id="332" r:id="rId14"/>
    <p:sldId id="333" r:id="rId15"/>
    <p:sldId id="286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E975B64-5D8B-4275-8A52-0BF929B4AF09}">
          <p14:sldIdLst>
            <p14:sldId id="312"/>
            <p14:sldId id="323"/>
            <p14:sldId id="327"/>
            <p14:sldId id="328"/>
            <p14:sldId id="324"/>
            <p14:sldId id="329"/>
            <p14:sldId id="330"/>
            <p14:sldId id="326"/>
            <p14:sldId id="331"/>
            <p14:sldId id="332"/>
            <p14:sldId id="333"/>
            <p14:sldId id="28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3840">
          <p15:clr>
            <a:srgbClr val="A4A3A4"/>
          </p15:clr>
        </p15:guide>
        <p15:guide id="3" pos="477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0603"/>
    <a:srgbClr val="001848"/>
    <a:srgbClr val="A808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40" y="-96"/>
      </p:cViewPr>
      <p:guideLst>
        <p:guide orient="horz" pos="2137"/>
        <p:guide pos="3840"/>
        <p:guide pos="477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9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ercetare\OECD\Carte\Total%20sondaj%20OECD_prelucrari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G:\Cercetare\OECD\Carte\Total%20sondaj%20OECD_prelucrari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G:\Cercetare\OECD\Carte\Total%20sondaj%20OECD_prelucrar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ercetare\OECD\Carte\Total%20sondaj%20OECD_prelucrari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G:\Cercetare\OECD\Carte\Total%20sondaj%20OECD_prelucrari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G:\Cercetare\OECD\Carte\Total%20sondaj%20OECD_prelucrari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ercetare\OECD\Carte\Total%20sondaj%20OECD_prelucrari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G:\Cercetare\OECD\Carte\Total%20sondaj%20OECD_prelucrari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G:\Cercetare\OECD\Carte\Total%20sondaj%20OECD_prelucrar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10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1" dirty="0">
                <a:latin typeface="+mn-lt"/>
                <a:cs typeface="Arial" panose="020B0604020202020204" pitchFamily="34" charset="0"/>
              </a:rPr>
              <a:t>1. Este </a:t>
            </a:r>
            <a:r>
              <a:rPr lang="en-US" sz="2000" b="1" i="1" dirty="0" err="1">
                <a:latin typeface="+mn-lt"/>
                <a:cs typeface="Arial" panose="020B0604020202020204" pitchFamily="34" charset="0"/>
              </a:rPr>
              <a:t>mai</a:t>
            </a:r>
            <a:r>
              <a:rPr lang="en-US" sz="2000" b="1" i="1" dirty="0">
                <a:latin typeface="+mn-lt"/>
                <a:cs typeface="Arial" panose="020B0604020202020204" pitchFamily="34" charset="0"/>
              </a:rPr>
              <a:t> important </a:t>
            </a:r>
            <a:r>
              <a:rPr lang="en-US" sz="2000" b="1" i="1" dirty="0" err="1">
                <a:latin typeface="+mn-lt"/>
                <a:cs typeface="Arial" panose="020B0604020202020204" pitchFamily="34" charset="0"/>
              </a:rPr>
              <a:t>să</a:t>
            </a:r>
            <a:r>
              <a:rPr lang="en-US" sz="2000" b="1" i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n-lt"/>
                <a:cs typeface="Arial" panose="020B0604020202020204" pitchFamily="34" charset="0"/>
              </a:rPr>
              <a:t>investești</a:t>
            </a:r>
            <a:r>
              <a:rPr lang="en-US" sz="2000" b="1" i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n-lt"/>
                <a:cs typeface="Arial" panose="020B0604020202020204" pitchFamily="34" charset="0"/>
              </a:rPr>
              <a:t>în</a:t>
            </a:r>
            <a:r>
              <a:rPr lang="en-US" sz="2000" b="1" i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n-lt"/>
                <a:cs typeface="Arial" panose="020B0604020202020204" pitchFamily="34" charset="0"/>
              </a:rPr>
              <a:t>companii</a:t>
            </a:r>
            <a:r>
              <a:rPr lang="en-US" sz="2000" b="1" i="1" dirty="0">
                <a:latin typeface="+mn-lt"/>
                <a:cs typeface="Arial" panose="020B0604020202020204" pitchFamily="34" charset="0"/>
              </a:rPr>
              <a:t> care </a:t>
            </a:r>
            <a:r>
              <a:rPr lang="en-US" sz="2000" b="1" i="1" dirty="0" err="1">
                <a:latin typeface="+mn-lt"/>
                <a:cs typeface="Arial" panose="020B0604020202020204" pitchFamily="34" charset="0"/>
              </a:rPr>
              <a:t>realizează</a:t>
            </a:r>
            <a:r>
              <a:rPr lang="en-US" sz="2000" b="1" i="1" dirty="0">
                <a:latin typeface="+mn-lt"/>
                <a:cs typeface="Arial" panose="020B0604020202020204" pitchFamily="34" charset="0"/>
              </a:rPr>
              <a:t> profit </a:t>
            </a:r>
            <a:r>
              <a:rPr lang="en-US" sz="2000" b="1" i="1" dirty="0" err="1">
                <a:latin typeface="+mn-lt"/>
                <a:cs typeface="Arial" panose="020B0604020202020204" pitchFamily="34" charset="0"/>
              </a:rPr>
              <a:t>decât</a:t>
            </a:r>
            <a:r>
              <a:rPr lang="en-US" sz="2000" b="1" i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n-lt"/>
                <a:cs typeface="Arial" panose="020B0604020202020204" pitchFamily="34" charset="0"/>
              </a:rPr>
              <a:t>în</a:t>
            </a:r>
            <a:r>
              <a:rPr lang="en-US" sz="2000" b="1" i="1" dirty="0">
                <a:latin typeface="+mn-lt"/>
                <a:cs typeface="Arial" panose="020B0604020202020204" pitchFamily="34" charset="0"/>
              </a:rPr>
              <a:t> ​​</a:t>
            </a:r>
            <a:r>
              <a:rPr lang="en-US" sz="2000" b="1" i="1" dirty="0" err="1">
                <a:latin typeface="+mn-lt"/>
                <a:cs typeface="Arial" panose="020B0604020202020204" pitchFamily="34" charset="0"/>
              </a:rPr>
              <a:t>companii</a:t>
            </a:r>
            <a:r>
              <a:rPr lang="en-US" sz="2000" b="1" i="1" dirty="0">
                <a:latin typeface="+mn-lt"/>
                <a:cs typeface="Arial" panose="020B0604020202020204" pitchFamily="34" charset="0"/>
              </a:rPr>
              <a:t> care se </a:t>
            </a:r>
            <a:r>
              <a:rPr lang="en-US" sz="2000" b="1" i="1" dirty="0" err="1">
                <a:latin typeface="+mn-lt"/>
                <a:cs typeface="Arial" panose="020B0604020202020204" pitchFamily="34" charset="0"/>
              </a:rPr>
              <a:t>străduiesc</a:t>
            </a:r>
            <a:r>
              <a:rPr lang="en-US" sz="2000" b="1" i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n-lt"/>
                <a:cs typeface="Arial" panose="020B0604020202020204" pitchFamily="34" charset="0"/>
              </a:rPr>
              <a:t>să</a:t>
            </a:r>
            <a:r>
              <a:rPr lang="en-US" sz="2000" b="1" i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n-lt"/>
                <a:cs typeface="Arial" panose="020B0604020202020204" pitchFamily="34" charset="0"/>
              </a:rPr>
              <a:t>minimizeze</a:t>
            </a:r>
            <a:r>
              <a:rPr lang="en-US" sz="2000" b="1" i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n-lt"/>
                <a:cs typeface="Arial" panose="020B0604020202020204" pitchFamily="34" charset="0"/>
              </a:rPr>
              <a:t>impactul</a:t>
            </a:r>
            <a:r>
              <a:rPr lang="en-US" sz="2000" b="1" i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n-lt"/>
                <a:cs typeface="Arial" panose="020B0604020202020204" pitchFamily="34" charset="0"/>
              </a:rPr>
              <a:t>lor</a:t>
            </a:r>
            <a:r>
              <a:rPr lang="en-US" sz="2000" b="1" i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n-lt"/>
                <a:cs typeface="Arial" panose="020B0604020202020204" pitchFamily="34" charset="0"/>
              </a:rPr>
              <a:t>negativ</a:t>
            </a:r>
            <a:r>
              <a:rPr lang="en-US" sz="2000" b="1" i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n-lt"/>
                <a:cs typeface="Arial" panose="020B0604020202020204" pitchFamily="34" charset="0"/>
              </a:rPr>
              <a:t>asupra</a:t>
            </a:r>
            <a:r>
              <a:rPr lang="en-US" sz="2000" b="1" i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+mn-lt"/>
                <a:cs typeface="Arial" panose="020B0604020202020204" pitchFamily="34" charset="0"/>
              </a:rPr>
              <a:t>mediului</a:t>
            </a:r>
            <a:r>
              <a:rPr lang="ro-RO" sz="2000" b="1" i="1" dirty="0" smtClean="0">
                <a:latin typeface="+mn-lt"/>
                <a:cs typeface="Arial" panose="020B0604020202020204" pitchFamily="34" charset="0"/>
              </a:rPr>
              <a:t>?</a:t>
            </a:r>
            <a:endParaRPr lang="en-US" sz="2000" b="1" i="1" dirty="0">
              <a:latin typeface="+mn-lt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QS!$B$111</c:f>
              <c:strCache>
                <c:ptCount val="1"/>
                <c:pt idx="0">
                  <c:v>1. Este mai important să investești în companii care realizează profit decât în ​​companii care se străduiesc să minimizeze impactul lor negativ asupra mediului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QS!$C$110:$G$110</c:f>
              <c:strCache>
                <c:ptCount val="5"/>
                <c:pt idx="0">
                  <c:v>1 - Complet de acord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Nu sunt de acord</c:v>
                </c:pt>
              </c:strCache>
            </c:strRef>
          </c:cat>
          <c:val>
            <c:numRef>
              <c:f>QS!$C$111:$G$111</c:f>
              <c:numCache>
                <c:formatCode>0.0%</c:formatCode>
                <c:ptCount val="5"/>
                <c:pt idx="0">
                  <c:v>0.23096446700507614</c:v>
                </c:pt>
                <c:pt idx="1">
                  <c:v>0.24746192893401014</c:v>
                </c:pt>
                <c:pt idx="2">
                  <c:v>0.2233502538071066</c:v>
                </c:pt>
                <c:pt idx="3">
                  <c:v>0.13578680203045684</c:v>
                </c:pt>
                <c:pt idx="4">
                  <c:v>0.16243654822335024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6491520"/>
        <c:axId val="177477504"/>
      </c:barChart>
      <c:catAx>
        <c:axId val="17649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7477504"/>
        <c:crosses val="autoZero"/>
        <c:auto val="1"/>
        <c:lblAlgn val="ctr"/>
        <c:lblOffset val="100"/>
        <c:noMultiLvlLbl val="0"/>
      </c:catAx>
      <c:valAx>
        <c:axId val="177477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6491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o-R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20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GB" sz="2000" b="1" i="1" dirty="0"/>
              <a:t>1. Este </a:t>
            </a:r>
            <a:r>
              <a:rPr lang="en-GB" sz="2000" b="1" i="1" dirty="0" err="1"/>
              <a:t>mai</a:t>
            </a:r>
            <a:r>
              <a:rPr lang="en-GB" sz="2000" b="1" i="1" dirty="0"/>
              <a:t> important </a:t>
            </a:r>
            <a:r>
              <a:rPr lang="en-GB" sz="2000" b="1" i="1" dirty="0" err="1"/>
              <a:t>să</a:t>
            </a:r>
            <a:r>
              <a:rPr lang="en-GB" sz="2000" b="1" i="1" dirty="0"/>
              <a:t> </a:t>
            </a:r>
            <a:r>
              <a:rPr lang="en-GB" sz="2000" b="1" i="1" dirty="0" err="1"/>
              <a:t>investești</a:t>
            </a:r>
            <a:r>
              <a:rPr lang="en-GB" sz="2000" b="1" i="1" dirty="0"/>
              <a:t> </a:t>
            </a:r>
            <a:r>
              <a:rPr lang="en-GB" sz="2000" b="1" i="1" dirty="0" err="1"/>
              <a:t>în</a:t>
            </a:r>
            <a:r>
              <a:rPr lang="en-GB" sz="2000" b="1" i="1" dirty="0"/>
              <a:t> </a:t>
            </a:r>
            <a:r>
              <a:rPr lang="en-GB" sz="2000" b="1" i="1" dirty="0" err="1"/>
              <a:t>companii</a:t>
            </a:r>
            <a:r>
              <a:rPr lang="en-GB" sz="2000" b="1" i="1" dirty="0"/>
              <a:t> care </a:t>
            </a:r>
            <a:r>
              <a:rPr lang="en-GB" sz="2000" b="1" i="1" dirty="0" err="1"/>
              <a:t>realizează</a:t>
            </a:r>
            <a:r>
              <a:rPr lang="en-GB" sz="2000" b="1" i="1" dirty="0"/>
              <a:t> profit </a:t>
            </a:r>
            <a:r>
              <a:rPr lang="en-GB" sz="2000" b="1" i="1" dirty="0" err="1"/>
              <a:t>decât</a:t>
            </a:r>
            <a:r>
              <a:rPr lang="en-GB" sz="2000" b="1" i="1" dirty="0"/>
              <a:t> </a:t>
            </a:r>
            <a:r>
              <a:rPr lang="en-GB" sz="2000" b="1" i="1" dirty="0" err="1"/>
              <a:t>în</a:t>
            </a:r>
            <a:r>
              <a:rPr lang="en-GB" sz="2000" b="1" i="1" dirty="0"/>
              <a:t> ​​</a:t>
            </a:r>
            <a:r>
              <a:rPr lang="en-GB" sz="2000" b="1" i="1" dirty="0" err="1"/>
              <a:t>companii</a:t>
            </a:r>
            <a:r>
              <a:rPr lang="en-GB" sz="2000" b="1" i="1" dirty="0"/>
              <a:t> care se </a:t>
            </a:r>
            <a:r>
              <a:rPr lang="en-GB" sz="2000" b="1" i="1" dirty="0" err="1"/>
              <a:t>străduiesc</a:t>
            </a:r>
            <a:r>
              <a:rPr lang="en-GB" sz="2000" b="1" i="1" dirty="0"/>
              <a:t> </a:t>
            </a:r>
            <a:r>
              <a:rPr lang="en-GB" sz="2000" b="1" i="1" dirty="0" err="1"/>
              <a:t>să</a:t>
            </a:r>
            <a:r>
              <a:rPr lang="en-GB" sz="2000" b="1" i="1" dirty="0"/>
              <a:t> </a:t>
            </a:r>
            <a:r>
              <a:rPr lang="en-GB" sz="2000" b="1" i="1" dirty="0" err="1"/>
              <a:t>minimizeze</a:t>
            </a:r>
            <a:r>
              <a:rPr lang="en-GB" sz="2000" b="1" i="1" dirty="0"/>
              <a:t> </a:t>
            </a:r>
            <a:r>
              <a:rPr lang="en-GB" sz="2000" b="1" i="1" dirty="0" err="1"/>
              <a:t>impactul</a:t>
            </a:r>
            <a:r>
              <a:rPr lang="en-GB" sz="2000" b="1" i="1" dirty="0"/>
              <a:t> </a:t>
            </a:r>
            <a:r>
              <a:rPr lang="en-GB" sz="2000" b="1" i="1" dirty="0" err="1"/>
              <a:t>lor</a:t>
            </a:r>
            <a:r>
              <a:rPr lang="en-GB" sz="2000" b="1" i="1" dirty="0"/>
              <a:t> </a:t>
            </a:r>
            <a:r>
              <a:rPr lang="en-GB" sz="2000" b="1" i="1" dirty="0" err="1"/>
              <a:t>negativ</a:t>
            </a:r>
            <a:r>
              <a:rPr lang="en-GB" sz="2000" b="1" i="1" dirty="0"/>
              <a:t> </a:t>
            </a:r>
            <a:r>
              <a:rPr lang="en-GB" sz="2000" b="1" i="1" dirty="0" err="1"/>
              <a:t>asupra</a:t>
            </a:r>
            <a:r>
              <a:rPr lang="en-GB" sz="2000" b="1" i="1" dirty="0"/>
              <a:t> </a:t>
            </a:r>
            <a:r>
              <a:rPr lang="en-GB" sz="2000" b="1" i="1" dirty="0" err="1" smtClean="0"/>
              <a:t>mediului</a:t>
            </a:r>
            <a:r>
              <a:rPr lang="ro-RO" sz="2000" b="1" i="1" dirty="0" smtClean="0"/>
              <a:t>?</a:t>
            </a:r>
            <a:endParaRPr lang="en-GB" sz="2000" b="1" i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Sheet1!$K$2</c:f>
              <c:strCache>
                <c:ptCount val="1"/>
                <c:pt idx="0">
                  <c:v>Pana la 30 ani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(Sheet1!$A$3,Sheet1!$A$5,Sheet1!$A$7,Sheet1!$A$9,Sheet1!$A$11)</c:f>
              <c:strCache>
                <c:ptCount val="5"/>
                <c:pt idx="0">
                  <c:v>1 - complet de acord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Nu sunt de acord</c:v>
                </c:pt>
              </c:strCache>
            </c:strRef>
          </c:cat>
          <c:val>
            <c:numRef>
              <c:f>(Sheet1!$K$4,Sheet1!$K$6,Sheet1!$K$8,Sheet1!$K$10,Sheet1!$K$12)</c:f>
              <c:numCache>
                <c:formatCode>0.0%</c:formatCode>
                <c:ptCount val="5"/>
                <c:pt idx="0">
                  <c:v>0.32307692307692309</c:v>
                </c:pt>
                <c:pt idx="1">
                  <c:v>0.4</c:v>
                </c:pt>
                <c:pt idx="2">
                  <c:v>0.15384615384615385</c:v>
                </c:pt>
                <c:pt idx="3">
                  <c:v>0.1076923076923077</c:v>
                </c:pt>
                <c:pt idx="4">
                  <c:v>1.5384615384615385E-2</c:v>
                </c:pt>
              </c:numCache>
            </c:numRef>
          </c:val>
        </c:ser>
        <c:ser>
          <c:idx val="1"/>
          <c:order val="1"/>
          <c:tx>
            <c:strRef>
              <c:f>Sheet1!$L$2</c:f>
              <c:strCache>
                <c:ptCount val="1"/>
                <c:pt idx="0">
                  <c:v>Peste 60 ani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(Sheet1!$A$3,Sheet1!$A$5,Sheet1!$A$7,Sheet1!$A$9,Sheet1!$A$11)</c:f>
              <c:strCache>
                <c:ptCount val="5"/>
                <c:pt idx="0">
                  <c:v>1 - complet de acord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Nu sunt de acord</c:v>
                </c:pt>
              </c:strCache>
            </c:strRef>
          </c:cat>
          <c:val>
            <c:numRef>
              <c:f>(Sheet1!$L$4,Sheet1!$L$6,Sheet1!$L$8,Sheet1!$L$10,Sheet1!$L$12)</c:f>
              <c:numCache>
                <c:formatCode>0.0%</c:formatCode>
                <c:ptCount val="5"/>
                <c:pt idx="0">
                  <c:v>0.22564102564102564</c:v>
                </c:pt>
                <c:pt idx="1">
                  <c:v>0.23589743589743589</c:v>
                </c:pt>
                <c:pt idx="2">
                  <c:v>0.18461538461538463</c:v>
                </c:pt>
                <c:pt idx="3">
                  <c:v>0.14358974358974358</c:v>
                </c:pt>
                <c:pt idx="4">
                  <c:v>0.21025641025641026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7533312"/>
        <c:axId val="177534848"/>
      </c:barChart>
      <c:catAx>
        <c:axId val="17753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7534848"/>
        <c:crosses val="autoZero"/>
        <c:auto val="1"/>
        <c:lblAlgn val="ctr"/>
        <c:lblOffset val="100"/>
        <c:noMultiLvlLbl val="0"/>
      </c:catAx>
      <c:valAx>
        <c:axId val="177534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7533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o-RO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4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o-R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20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GB" sz="2000" b="1" i="1" dirty="0"/>
              <a:t>1. Este </a:t>
            </a:r>
            <a:r>
              <a:rPr lang="en-GB" sz="2000" b="1" i="1" dirty="0" err="1"/>
              <a:t>mai</a:t>
            </a:r>
            <a:r>
              <a:rPr lang="en-GB" sz="2000" b="1" i="1" dirty="0"/>
              <a:t> important </a:t>
            </a:r>
            <a:r>
              <a:rPr lang="en-GB" sz="2000" b="1" i="1" dirty="0" err="1"/>
              <a:t>să</a:t>
            </a:r>
            <a:r>
              <a:rPr lang="en-GB" sz="2000" b="1" i="1" dirty="0"/>
              <a:t> </a:t>
            </a:r>
            <a:r>
              <a:rPr lang="en-GB" sz="2000" b="1" i="1" dirty="0" err="1"/>
              <a:t>investești</a:t>
            </a:r>
            <a:r>
              <a:rPr lang="en-GB" sz="2000" b="1" i="1" dirty="0"/>
              <a:t> </a:t>
            </a:r>
            <a:r>
              <a:rPr lang="en-GB" sz="2000" b="1" i="1" dirty="0" err="1"/>
              <a:t>în</a:t>
            </a:r>
            <a:r>
              <a:rPr lang="en-GB" sz="2000" b="1" i="1" dirty="0"/>
              <a:t> </a:t>
            </a:r>
            <a:r>
              <a:rPr lang="en-GB" sz="2000" b="1" i="1" dirty="0" err="1"/>
              <a:t>companii</a:t>
            </a:r>
            <a:r>
              <a:rPr lang="en-GB" sz="2000" b="1" i="1" dirty="0"/>
              <a:t> care </a:t>
            </a:r>
            <a:r>
              <a:rPr lang="en-GB" sz="2000" b="1" i="1" dirty="0" err="1"/>
              <a:t>realizează</a:t>
            </a:r>
            <a:r>
              <a:rPr lang="en-GB" sz="2000" b="1" i="1" dirty="0"/>
              <a:t> profit </a:t>
            </a:r>
            <a:r>
              <a:rPr lang="en-GB" sz="2000" b="1" i="1" dirty="0" err="1"/>
              <a:t>decât</a:t>
            </a:r>
            <a:r>
              <a:rPr lang="en-GB" sz="2000" b="1" i="1" dirty="0"/>
              <a:t> </a:t>
            </a:r>
            <a:r>
              <a:rPr lang="en-GB" sz="2000" b="1" i="1" dirty="0" err="1"/>
              <a:t>în</a:t>
            </a:r>
            <a:r>
              <a:rPr lang="en-GB" sz="2000" b="1" i="1" dirty="0"/>
              <a:t> ​​</a:t>
            </a:r>
            <a:r>
              <a:rPr lang="en-GB" sz="2000" b="1" i="1" dirty="0" err="1"/>
              <a:t>companii</a:t>
            </a:r>
            <a:r>
              <a:rPr lang="en-GB" sz="2000" b="1" i="1" dirty="0"/>
              <a:t> care se </a:t>
            </a:r>
            <a:r>
              <a:rPr lang="en-GB" sz="2000" b="1" i="1" dirty="0" err="1"/>
              <a:t>străduiesc</a:t>
            </a:r>
            <a:r>
              <a:rPr lang="en-GB" sz="2000" b="1" i="1" dirty="0"/>
              <a:t> </a:t>
            </a:r>
            <a:r>
              <a:rPr lang="en-GB" sz="2000" b="1" i="1" dirty="0" err="1"/>
              <a:t>să</a:t>
            </a:r>
            <a:r>
              <a:rPr lang="en-GB" sz="2000" b="1" i="1" dirty="0"/>
              <a:t> </a:t>
            </a:r>
            <a:r>
              <a:rPr lang="en-GB" sz="2000" b="1" i="1" dirty="0" err="1"/>
              <a:t>minimizeze</a:t>
            </a:r>
            <a:r>
              <a:rPr lang="en-GB" sz="2000" b="1" i="1" dirty="0"/>
              <a:t> </a:t>
            </a:r>
            <a:r>
              <a:rPr lang="en-GB" sz="2000" b="1" i="1" dirty="0" err="1"/>
              <a:t>impactul</a:t>
            </a:r>
            <a:r>
              <a:rPr lang="en-GB" sz="2000" b="1" i="1" dirty="0"/>
              <a:t> </a:t>
            </a:r>
            <a:r>
              <a:rPr lang="en-GB" sz="2000" b="1" i="1" dirty="0" err="1"/>
              <a:t>lor</a:t>
            </a:r>
            <a:r>
              <a:rPr lang="en-GB" sz="2000" b="1" i="1" dirty="0"/>
              <a:t> </a:t>
            </a:r>
            <a:r>
              <a:rPr lang="en-GB" sz="2000" b="1" i="1" dirty="0" err="1"/>
              <a:t>negativ</a:t>
            </a:r>
            <a:r>
              <a:rPr lang="en-GB" sz="2000" b="1" i="1" dirty="0"/>
              <a:t> </a:t>
            </a:r>
            <a:r>
              <a:rPr lang="en-GB" sz="2000" b="1" i="1" dirty="0" err="1"/>
              <a:t>asupra</a:t>
            </a:r>
            <a:r>
              <a:rPr lang="en-GB" sz="2000" b="1" i="1" dirty="0"/>
              <a:t> </a:t>
            </a:r>
            <a:r>
              <a:rPr lang="en-GB" sz="2000" b="1" i="1" dirty="0" err="1" smtClean="0"/>
              <a:t>mediului</a:t>
            </a:r>
            <a:r>
              <a:rPr lang="ro-RO" sz="2000" b="1" i="1" dirty="0" smtClean="0"/>
              <a:t>?</a:t>
            </a:r>
            <a:endParaRPr lang="en-GB" sz="2000" b="1" i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Sheet1!$K$50</c:f>
              <c:strCache>
                <c:ptCount val="1"/>
                <c:pt idx="0">
                  <c:v>Persoane cu studii universitare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(Sheet1!$A$3,Sheet1!$A$5,Sheet1!$A$7,Sheet1!$A$9,Sheet1!$A$11)</c:f>
              <c:strCache>
                <c:ptCount val="5"/>
                <c:pt idx="0">
                  <c:v>1 - complet de acord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Nu sunt de acord</c:v>
                </c:pt>
              </c:strCache>
            </c:strRef>
          </c:cat>
          <c:val>
            <c:numRef>
              <c:f>(Sheet1!$K$52,Sheet1!$K$54,Sheet1!$K$56,Sheet1!$K$58,Sheet1!$K$60)</c:f>
              <c:numCache>
                <c:formatCode>0.0%</c:formatCode>
                <c:ptCount val="5"/>
                <c:pt idx="0">
                  <c:v>0.2206405693950178</c:v>
                </c:pt>
                <c:pt idx="1">
                  <c:v>0.21708185053380782</c:v>
                </c:pt>
                <c:pt idx="2">
                  <c:v>0.2597864768683274</c:v>
                </c:pt>
                <c:pt idx="3">
                  <c:v>0.12455516014234876</c:v>
                </c:pt>
                <c:pt idx="4">
                  <c:v>0.17793594306049823</c:v>
                </c:pt>
              </c:numCache>
            </c:numRef>
          </c:val>
        </c:ser>
        <c:ser>
          <c:idx val="1"/>
          <c:order val="1"/>
          <c:tx>
            <c:strRef>
              <c:f>Sheet1!$L$50</c:f>
              <c:strCache>
                <c:ptCount val="1"/>
                <c:pt idx="0">
                  <c:v>Persoane cu studii gimnaziale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(Sheet1!$A$3,Sheet1!$A$5,Sheet1!$A$7,Sheet1!$A$9,Sheet1!$A$11)</c:f>
              <c:strCache>
                <c:ptCount val="5"/>
                <c:pt idx="0">
                  <c:v>1 - complet de acord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Nu sunt de acord</c:v>
                </c:pt>
              </c:strCache>
            </c:strRef>
          </c:cat>
          <c:val>
            <c:numRef>
              <c:f>(Sheet1!$L$52,Sheet1!$L$54,Sheet1!$L$56,Sheet1!$L$58,Sheet1!$L$60)</c:f>
              <c:numCache>
                <c:formatCode>0.0%</c:formatCode>
                <c:ptCount val="5"/>
                <c:pt idx="0">
                  <c:v>3.4482758620689655E-2</c:v>
                </c:pt>
                <c:pt idx="1">
                  <c:v>0.12643678160919541</c:v>
                </c:pt>
                <c:pt idx="2">
                  <c:v>0.14942528735632185</c:v>
                </c:pt>
                <c:pt idx="3">
                  <c:v>0.40229885057471265</c:v>
                </c:pt>
                <c:pt idx="4">
                  <c:v>0.28735632183908044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7795840"/>
        <c:axId val="177797376"/>
      </c:barChart>
      <c:catAx>
        <c:axId val="17779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7797376"/>
        <c:crosses val="autoZero"/>
        <c:auto val="1"/>
        <c:lblAlgn val="ctr"/>
        <c:lblOffset val="100"/>
        <c:noMultiLvlLbl val="0"/>
      </c:catAx>
      <c:valAx>
        <c:axId val="177797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7795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o-RO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4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o-R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10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1" dirty="0">
                <a:latin typeface="+mj-lt"/>
                <a:cs typeface="Arial" panose="020B0604020202020204" pitchFamily="34" charset="0"/>
              </a:rPr>
              <a:t>2. Este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mai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important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să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investești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în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companii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care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realizează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profit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decât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în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​​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companii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care se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străduiesc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să-și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îmbunătățească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impactul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smtClean="0">
                <a:latin typeface="+mj-lt"/>
                <a:cs typeface="Arial" panose="020B0604020202020204" pitchFamily="34" charset="0"/>
              </a:rPr>
              <a:t>social</a:t>
            </a:r>
            <a:r>
              <a:rPr lang="ro-RO" sz="2000" b="1" i="1" dirty="0" smtClean="0">
                <a:latin typeface="+mj-lt"/>
                <a:cs typeface="Arial" panose="020B0604020202020204" pitchFamily="34" charset="0"/>
              </a:rPr>
              <a:t>?</a:t>
            </a:r>
            <a:endParaRPr lang="en-US" sz="2000" b="1" i="1" dirty="0">
              <a:latin typeface="+mj-lt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QS!$B$112</c:f>
              <c:strCache>
                <c:ptCount val="1"/>
                <c:pt idx="0">
                  <c:v>2. Este mai important să investești în companii care realizează profit decât în ​​companii care se străduiesc să-și îmbunătățească impactul social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QS!$C$110:$G$110</c:f>
              <c:strCache>
                <c:ptCount val="5"/>
                <c:pt idx="0">
                  <c:v>1 - Complet de acord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Nu sunt de acord</c:v>
                </c:pt>
              </c:strCache>
            </c:strRef>
          </c:cat>
          <c:val>
            <c:numRef>
              <c:f>QS!$C$112:$G$112</c:f>
              <c:numCache>
                <c:formatCode>0.0%</c:formatCode>
                <c:ptCount val="5"/>
                <c:pt idx="0">
                  <c:v>0.19316688567674112</c:v>
                </c:pt>
                <c:pt idx="1">
                  <c:v>0.30223390275952694</c:v>
                </c:pt>
                <c:pt idx="2">
                  <c:v>0.27463863337713534</c:v>
                </c:pt>
                <c:pt idx="3">
                  <c:v>0.10643889618922471</c:v>
                </c:pt>
                <c:pt idx="4">
                  <c:v>0.12352168199737187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7818624"/>
        <c:axId val="177829760"/>
      </c:barChart>
      <c:catAx>
        <c:axId val="17781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7829760"/>
        <c:crosses val="autoZero"/>
        <c:auto val="1"/>
        <c:lblAlgn val="ctr"/>
        <c:lblOffset val="100"/>
        <c:noMultiLvlLbl val="0"/>
      </c:catAx>
      <c:valAx>
        <c:axId val="177829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7818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o-RO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20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GB" sz="2000" b="1" i="1" baseline="0" dirty="0">
                <a:effectLst/>
              </a:rPr>
              <a:t>2. Este </a:t>
            </a:r>
            <a:r>
              <a:rPr lang="en-GB" sz="2000" b="1" i="1" baseline="0" dirty="0" err="1">
                <a:effectLst/>
              </a:rPr>
              <a:t>mai</a:t>
            </a:r>
            <a:r>
              <a:rPr lang="en-GB" sz="2000" b="1" i="1" baseline="0" dirty="0">
                <a:effectLst/>
              </a:rPr>
              <a:t> important </a:t>
            </a:r>
            <a:r>
              <a:rPr lang="en-GB" sz="2000" b="1" i="1" baseline="0" dirty="0" err="1">
                <a:effectLst/>
              </a:rPr>
              <a:t>să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investești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în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companii</a:t>
            </a:r>
            <a:r>
              <a:rPr lang="en-GB" sz="2000" b="1" i="1" baseline="0" dirty="0">
                <a:effectLst/>
              </a:rPr>
              <a:t> care </a:t>
            </a:r>
            <a:r>
              <a:rPr lang="en-GB" sz="2000" b="1" i="1" baseline="0" dirty="0" err="1">
                <a:effectLst/>
              </a:rPr>
              <a:t>realizează</a:t>
            </a:r>
            <a:r>
              <a:rPr lang="en-GB" sz="2000" b="1" i="1" baseline="0" dirty="0">
                <a:effectLst/>
              </a:rPr>
              <a:t> profit </a:t>
            </a:r>
            <a:r>
              <a:rPr lang="en-GB" sz="2000" b="1" i="1" baseline="0" dirty="0" err="1">
                <a:effectLst/>
              </a:rPr>
              <a:t>decât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în</a:t>
            </a:r>
            <a:r>
              <a:rPr lang="en-GB" sz="2000" b="1" i="1" baseline="0" dirty="0">
                <a:effectLst/>
              </a:rPr>
              <a:t> ​​</a:t>
            </a:r>
            <a:r>
              <a:rPr lang="en-GB" sz="2000" b="1" i="1" baseline="0" dirty="0" err="1">
                <a:effectLst/>
              </a:rPr>
              <a:t>companii</a:t>
            </a:r>
            <a:r>
              <a:rPr lang="en-GB" sz="2000" b="1" i="1" baseline="0" dirty="0">
                <a:effectLst/>
              </a:rPr>
              <a:t> care se </a:t>
            </a:r>
            <a:r>
              <a:rPr lang="en-GB" sz="2000" b="1" i="1" baseline="0" dirty="0" err="1">
                <a:effectLst/>
              </a:rPr>
              <a:t>străduiesc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să-și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îmbunătățească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impactul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smtClean="0">
                <a:effectLst/>
              </a:rPr>
              <a:t>social</a:t>
            </a:r>
            <a:r>
              <a:rPr lang="ro-RO" sz="2000" b="1" i="1" baseline="0" dirty="0" smtClean="0">
                <a:effectLst/>
              </a:rPr>
              <a:t>?</a:t>
            </a:r>
            <a:endParaRPr lang="en-GB" sz="2000" b="1" i="1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Sheet2!$K$2</c:f>
              <c:strCache>
                <c:ptCount val="1"/>
                <c:pt idx="0">
                  <c:v>Pana la 30 ani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(Sheet2!$A$3,Sheet2!$A$5,Sheet2!$A$7,Sheet2!$A$9,Sheet2!$A$11)</c:f>
              <c:strCache>
                <c:ptCount val="5"/>
                <c:pt idx="0">
                  <c:v>1 - complet de acord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Nu sunt de acord</c:v>
                </c:pt>
              </c:strCache>
            </c:strRef>
          </c:cat>
          <c:val>
            <c:numRef>
              <c:f>(Sheet2!$K$4,Sheet2!$K$6,Sheet2!$K$8,Sheet2!$K$10,Sheet2!$K$12)</c:f>
              <c:numCache>
                <c:formatCode>0.0%</c:formatCode>
                <c:ptCount val="5"/>
                <c:pt idx="0">
                  <c:v>0.23076923076923078</c:v>
                </c:pt>
                <c:pt idx="1">
                  <c:v>0.36923076923076925</c:v>
                </c:pt>
                <c:pt idx="2">
                  <c:v>0.26153846153846155</c:v>
                </c:pt>
                <c:pt idx="3">
                  <c:v>0.1076923076923077</c:v>
                </c:pt>
                <c:pt idx="4">
                  <c:v>3.0769230769230771E-2</c:v>
                </c:pt>
              </c:numCache>
            </c:numRef>
          </c:val>
        </c:ser>
        <c:ser>
          <c:idx val="1"/>
          <c:order val="1"/>
          <c:tx>
            <c:strRef>
              <c:f>Sheet2!$L$2</c:f>
              <c:strCache>
                <c:ptCount val="1"/>
                <c:pt idx="0">
                  <c:v>Peste 60 ani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(Sheet2!$A$3,Sheet2!$A$5,Sheet2!$A$7,Sheet2!$A$9,Sheet2!$A$11)</c:f>
              <c:strCache>
                <c:ptCount val="5"/>
                <c:pt idx="0">
                  <c:v>1 - complet de acord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Nu sunt de acord</c:v>
                </c:pt>
              </c:strCache>
            </c:strRef>
          </c:cat>
          <c:val>
            <c:numRef>
              <c:f>(Sheet2!$L$4,Sheet2!$L$6,Sheet2!$L$8,Sheet2!$L$10,Sheet2!$L$12)</c:f>
              <c:numCache>
                <c:formatCode>0.0%</c:formatCode>
                <c:ptCount val="5"/>
                <c:pt idx="0">
                  <c:v>0.17318435754189945</c:v>
                </c:pt>
                <c:pt idx="1">
                  <c:v>0.29050279329608941</c:v>
                </c:pt>
                <c:pt idx="2">
                  <c:v>0.22346368715083798</c:v>
                </c:pt>
                <c:pt idx="3">
                  <c:v>0.12290502793296089</c:v>
                </c:pt>
                <c:pt idx="4">
                  <c:v>0.18994413407821228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8139136"/>
        <c:axId val="178140672"/>
      </c:barChart>
      <c:catAx>
        <c:axId val="17813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8140672"/>
        <c:crosses val="autoZero"/>
        <c:auto val="1"/>
        <c:lblAlgn val="ctr"/>
        <c:lblOffset val="100"/>
        <c:noMultiLvlLbl val="0"/>
      </c:catAx>
      <c:valAx>
        <c:axId val="178140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8139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o-RO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4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o-R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20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GB" sz="2000" b="1" i="1" baseline="0" dirty="0">
                <a:effectLst/>
              </a:rPr>
              <a:t>2. Este </a:t>
            </a:r>
            <a:r>
              <a:rPr lang="en-GB" sz="2000" b="1" i="1" baseline="0" dirty="0" err="1">
                <a:effectLst/>
              </a:rPr>
              <a:t>mai</a:t>
            </a:r>
            <a:r>
              <a:rPr lang="en-GB" sz="2000" b="1" i="1" baseline="0" dirty="0">
                <a:effectLst/>
              </a:rPr>
              <a:t> important </a:t>
            </a:r>
            <a:r>
              <a:rPr lang="en-GB" sz="2000" b="1" i="1" baseline="0" dirty="0" err="1">
                <a:effectLst/>
              </a:rPr>
              <a:t>să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investești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în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companii</a:t>
            </a:r>
            <a:r>
              <a:rPr lang="en-GB" sz="2000" b="1" i="1" baseline="0" dirty="0">
                <a:effectLst/>
              </a:rPr>
              <a:t> care </a:t>
            </a:r>
            <a:r>
              <a:rPr lang="en-GB" sz="2000" b="1" i="1" baseline="0" dirty="0" err="1">
                <a:effectLst/>
              </a:rPr>
              <a:t>realizează</a:t>
            </a:r>
            <a:r>
              <a:rPr lang="en-GB" sz="2000" b="1" i="1" baseline="0" dirty="0">
                <a:effectLst/>
              </a:rPr>
              <a:t> profit </a:t>
            </a:r>
            <a:r>
              <a:rPr lang="en-GB" sz="2000" b="1" i="1" baseline="0" dirty="0" err="1">
                <a:effectLst/>
              </a:rPr>
              <a:t>decât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în</a:t>
            </a:r>
            <a:r>
              <a:rPr lang="en-GB" sz="2000" b="1" i="1" baseline="0" dirty="0">
                <a:effectLst/>
              </a:rPr>
              <a:t> ​​</a:t>
            </a:r>
            <a:r>
              <a:rPr lang="en-GB" sz="2000" b="1" i="1" baseline="0" dirty="0" err="1">
                <a:effectLst/>
              </a:rPr>
              <a:t>companii</a:t>
            </a:r>
            <a:r>
              <a:rPr lang="en-GB" sz="2000" b="1" i="1" baseline="0" dirty="0">
                <a:effectLst/>
              </a:rPr>
              <a:t> care se </a:t>
            </a:r>
            <a:r>
              <a:rPr lang="en-GB" sz="2000" b="1" i="1" baseline="0" dirty="0" err="1">
                <a:effectLst/>
              </a:rPr>
              <a:t>străduiesc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să-și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îmbunătățească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impactul</a:t>
            </a:r>
            <a:r>
              <a:rPr lang="en-GB" sz="2000" b="1" i="1" baseline="0" dirty="0">
                <a:effectLst/>
              </a:rPr>
              <a:t> social</a:t>
            </a:r>
            <a:r>
              <a:rPr lang="ro-RO" sz="2000" b="1" i="1" baseline="0" dirty="0">
                <a:effectLst/>
              </a:rPr>
              <a:t>?</a:t>
            </a:r>
            <a:endParaRPr lang="en-GB" sz="2000" b="1" i="1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Sheet2!$K$50</c:f>
              <c:strCache>
                <c:ptCount val="1"/>
                <c:pt idx="0">
                  <c:v>Persoane cu studii universitare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(Sheet2!$A$3,Sheet2!$A$5,Sheet2!$A$7,Sheet2!$A$9,Sheet2!$A$11)</c:f>
              <c:strCache>
                <c:ptCount val="5"/>
                <c:pt idx="0">
                  <c:v>1 - complet de acord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Nu sunt de acord</c:v>
                </c:pt>
              </c:strCache>
            </c:strRef>
          </c:cat>
          <c:val>
            <c:numRef>
              <c:f>(Sheet2!$K$52,Sheet2!$K$54,Sheet2!$K$56,Sheet2!$K$58,Sheet2!$K$60)</c:f>
              <c:numCache>
                <c:formatCode>0.0%</c:formatCode>
                <c:ptCount val="5"/>
                <c:pt idx="0">
                  <c:v>0.22695035460992907</c:v>
                </c:pt>
                <c:pt idx="1">
                  <c:v>0.26950354609929078</c:v>
                </c:pt>
                <c:pt idx="2">
                  <c:v>0.26950354609929078</c:v>
                </c:pt>
                <c:pt idx="3">
                  <c:v>8.8652482269503549E-2</c:v>
                </c:pt>
                <c:pt idx="4">
                  <c:v>0.1453900709219858</c:v>
                </c:pt>
              </c:numCache>
            </c:numRef>
          </c:val>
        </c:ser>
        <c:ser>
          <c:idx val="1"/>
          <c:order val="1"/>
          <c:tx>
            <c:strRef>
              <c:f>Sheet2!$L$50</c:f>
              <c:strCache>
                <c:ptCount val="1"/>
                <c:pt idx="0">
                  <c:v>Persoane cu studii gimnaziale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(Sheet2!$A$3,Sheet2!$A$5,Sheet2!$A$7,Sheet2!$A$9,Sheet2!$A$11)</c:f>
              <c:strCache>
                <c:ptCount val="5"/>
                <c:pt idx="0">
                  <c:v>1 - complet de acord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Nu sunt de acord</c:v>
                </c:pt>
              </c:strCache>
            </c:strRef>
          </c:cat>
          <c:val>
            <c:numRef>
              <c:f>(Sheet2!$L$52,Sheet2!$L$54,Sheet2!$L$56,Sheet2!$L$58,Sheet2!$L$60)</c:f>
              <c:numCache>
                <c:formatCode>0.0%</c:formatCode>
                <c:ptCount val="5"/>
                <c:pt idx="0">
                  <c:v>4.8387096774193547E-2</c:v>
                </c:pt>
                <c:pt idx="1">
                  <c:v>0.17741935483870969</c:v>
                </c:pt>
                <c:pt idx="2">
                  <c:v>0.20967741935483872</c:v>
                </c:pt>
                <c:pt idx="3">
                  <c:v>0.22580645161290322</c:v>
                </c:pt>
                <c:pt idx="4">
                  <c:v>0.33870967741935482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7897472"/>
        <c:axId val="177899008"/>
      </c:barChart>
      <c:catAx>
        <c:axId val="17789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7899008"/>
        <c:crosses val="autoZero"/>
        <c:auto val="1"/>
        <c:lblAlgn val="ctr"/>
        <c:lblOffset val="100"/>
        <c:noMultiLvlLbl val="0"/>
      </c:catAx>
      <c:valAx>
        <c:axId val="177899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7897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o-RO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4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o-RO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10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1" dirty="0">
                <a:latin typeface="+mj-lt"/>
                <a:cs typeface="Arial" panose="020B0604020202020204" pitchFamily="34" charset="0"/>
              </a:rPr>
              <a:t>3. Este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mai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important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să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investești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în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companii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care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realizează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profit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decât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în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​​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companii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care se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străduiesc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să-și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îmbunătățească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managementul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riscurilor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,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etica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și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responsabilitatea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+mj-lt"/>
                <a:cs typeface="Arial" panose="020B0604020202020204" pitchFamily="34" charset="0"/>
              </a:rPr>
              <a:t>față</a:t>
            </a:r>
            <a:r>
              <a:rPr lang="en-US" sz="2000" b="1" i="1" dirty="0">
                <a:latin typeface="+mj-lt"/>
                <a:cs typeface="Arial" panose="020B0604020202020204" pitchFamily="34" charset="0"/>
              </a:rPr>
              <a:t> de </a:t>
            </a:r>
            <a:r>
              <a:rPr lang="en-US" sz="2000" b="1" i="1" dirty="0" err="1" smtClean="0">
                <a:latin typeface="+mj-lt"/>
                <a:cs typeface="Arial" panose="020B0604020202020204" pitchFamily="34" charset="0"/>
              </a:rPr>
              <a:t>terți</a:t>
            </a:r>
            <a:r>
              <a:rPr lang="ro-RO" sz="2000" b="1" i="1" dirty="0" smtClean="0">
                <a:latin typeface="+mj-lt"/>
                <a:cs typeface="Arial" panose="020B0604020202020204" pitchFamily="34" charset="0"/>
              </a:rPr>
              <a:t>?</a:t>
            </a:r>
            <a:endParaRPr lang="en-US" sz="2000" b="1" i="1" dirty="0">
              <a:latin typeface="+mj-lt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QS!$B$113</c:f>
              <c:strCache>
                <c:ptCount val="1"/>
                <c:pt idx="0">
                  <c:v>3. Este mai important să investești în companii care realizează profit decât în ​​companii care se străduiesc să-și îmbunătățească managementul riscurilor, etica și responsabilitatea față de terți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QS!$C$110:$G$110</c:f>
              <c:strCache>
                <c:ptCount val="5"/>
                <c:pt idx="0">
                  <c:v>1 - Complet de acord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Nu sunt de acord</c:v>
                </c:pt>
              </c:strCache>
            </c:strRef>
          </c:cat>
          <c:val>
            <c:numRef>
              <c:f>QS!$C$113:$G$113</c:f>
              <c:numCache>
                <c:formatCode>0.0%</c:formatCode>
                <c:ptCount val="5"/>
                <c:pt idx="0">
                  <c:v>0.19791666666666666</c:v>
                </c:pt>
                <c:pt idx="1">
                  <c:v>0.25130208333333331</c:v>
                </c:pt>
                <c:pt idx="2">
                  <c:v>0.25260416666666669</c:v>
                </c:pt>
                <c:pt idx="3">
                  <c:v>0.13802083333333334</c:v>
                </c:pt>
                <c:pt idx="4">
                  <c:v>0.16015625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7924352"/>
        <c:axId val="178017408"/>
      </c:barChart>
      <c:catAx>
        <c:axId val="17792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8017408"/>
        <c:crosses val="autoZero"/>
        <c:auto val="1"/>
        <c:lblAlgn val="ctr"/>
        <c:lblOffset val="100"/>
        <c:noMultiLvlLbl val="0"/>
      </c:catAx>
      <c:valAx>
        <c:axId val="178017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7924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1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o-RO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GB" sz="2000" b="1" i="1" baseline="0" dirty="0">
                <a:effectLst/>
              </a:rPr>
              <a:t>3. Este </a:t>
            </a:r>
            <a:r>
              <a:rPr lang="en-GB" sz="2000" b="1" i="1" baseline="0" dirty="0" err="1">
                <a:effectLst/>
              </a:rPr>
              <a:t>mai</a:t>
            </a:r>
            <a:r>
              <a:rPr lang="en-GB" sz="2000" b="1" i="1" baseline="0" dirty="0">
                <a:effectLst/>
              </a:rPr>
              <a:t> important </a:t>
            </a:r>
            <a:r>
              <a:rPr lang="en-GB" sz="2000" b="1" i="1" baseline="0" dirty="0" err="1">
                <a:effectLst/>
              </a:rPr>
              <a:t>să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investești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în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companii</a:t>
            </a:r>
            <a:r>
              <a:rPr lang="en-GB" sz="2000" b="1" i="1" baseline="0" dirty="0">
                <a:effectLst/>
              </a:rPr>
              <a:t> care </a:t>
            </a:r>
            <a:r>
              <a:rPr lang="en-GB" sz="2000" b="1" i="1" baseline="0" dirty="0" err="1">
                <a:effectLst/>
              </a:rPr>
              <a:t>realizează</a:t>
            </a:r>
            <a:r>
              <a:rPr lang="en-GB" sz="2000" b="1" i="1" baseline="0" dirty="0">
                <a:effectLst/>
              </a:rPr>
              <a:t> profit </a:t>
            </a:r>
            <a:r>
              <a:rPr lang="en-GB" sz="2000" b="1" i="1" baseline="0" dirty="0" err="1">
                <a:effectLst/>
              </a:rPr>
              <a:t>decât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în</a:t>
            </a:r>
            <a:r>
              <a:rPr lang="en-GB" sz="2000" b="1" i="1" baseline="0" dirty="0">
                <a:effectLst/>
              </a:rPr>
              <a:t> ​​</a:t>
            </a:r>
            <a:r>
              <a:rPr lang="en-GB" sz="2000" b="1" i="1" baseline="0" dirty="0" err="1">
                <a:effectLst/>
              </a:rPr>
              <a:t>companii</a:t>
            </a:r>
            <a:r>
              <a:rPr lang="en-GB" sz="2000" b="1" i="1" baseline="0" dirty="0">
                <a:effectLst/>
              </a:rPr>
              <a:t> care se </a:t>
            </a:r>
            <a:r>
              <a:rPr lang="en-GB" sz="2000" b="1" i="1" baseline="0" dirty="0" err="1">
                <a:effectLst/>
              </a:rPr>
              <a:t>străduiesc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să-și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îmbunătățească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managementul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riscurilor</a:t>
            </a:r>
            <a:r>
              <a:rPr lang="en-GB" sz="2000" b="1" i="1" baseline="0" dirty="0">
                <a:effectLst/>
              </a:rPr>
              <a:t>, </a:t>
            </a:r>
            <a:r>
              <a:rPr lang="en-GB" sz="2000" b="1" i="1" baseline="0" dirty="0" err="1">
                <a:effectLst/>
              </a:rPr>
              <a:t>etica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și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responsabilitatea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față</a:t>
            </a:r>
            <a:r>
              <a:rPr lang="en-GB" sz="2000" b="1" i="1" baseline="0" dirty="0">
                <a:effectLst/>
              </a:rPr>
              <a:t> de </a:t>
            </a:r>
            <a:r>
              <a:rPr lang="en-GB" sz="2000" b="1" i="1" baseline="0" dirty="0" err="1">
                <a:effectLst/>
              </a:rPr>
              <a:t>terți</a:t>
            </a:r>
            <a:r>
              <a:rPr lang="ro-RO" sz="2000" b="1" i="1" baseline="0" dirty="0">
                <a:effectLst/>
              </a:rPr>
              <a:t>?</a:t>
            </a:r>
            <a:endParaRPr lang="en-GB" sz="2000" b="1" i="1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Sheet3!$K$2</c:f>
              <c:strCache>
                <c:ptCount val="1"/>
                <c:pt idx="0">
                  <c:v>Pana la 30 ani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(Sheet3!$A$3,Sheet3!$A$5,Sheet3!$A$7,Sheet3!$A$9,Sheet3!$A$11)</c:f>
              <c:strCache>
                <c:ptCount val="5"/>
                <c:pt idx="0">
                  <c:v>1 - complet de acord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Nu sunt de acord</c:v>
                </c:pt>
              </c:strCache>
            </c:strRef>
          </c:cat>
          <c:val>
            <c:numRef>
              <c:f>(Sheet3!$K$4,Sheet3!$K$6,Sheet3!$K$8,Sheet3!$K$10,Sheet3!$K$12)</c:f>
              <c:numCache>
                <c:formatCode>0.0%</c:formatCode>
                <c:ptCount val="5"/>
                <c:pt idx="0">
                  <c:v>0.23076923076923078</c:v>
                </c:pt>
                <c:pt idx="1">
                  <c:v>0.38461538461538464</c:v>
                </c:pt>
                <c:pt idx="2">
                  <c:v>0.29230769230769232</c:v>
                </c:pt>
                <c:pt idx="3">
                  <c:v>6.1538461538461542E-2</c:v>
                </c:pt>
                <c:pt idx="4">
                  <c:v>3.0769230769230771E-2</c:v>
                </c:pt>
              </c:numCache>
            </c:numRef>
          </c:val>
        </c:ser>
        <c:ser>
          <c:idx val="1"/>
          <c:order val="1"/>
          <c:tx>
            <c:strRef>
              <c:f>Sheet3!$L$2</c:f>
              <c:strCache>
                <c:ptCount val="1"/>
                <c:pt idx="0">
                  <c:v>Peste 60 ani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(Sheet3!$A$3,Sheet3!$A$5,Sheet3!$A$7,Sheet3!$A$9,Sheet3!$A$11)</c:f>
              <c:strCache>
                <c:ptCount val="5"/>
                <c:pt idx="0">
                  <c:v>1 - complet de acord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Nu sunt de acord</c:v>
                </c:pt>
              </c:strCache>
            </c:strRef>
          </c:cat>
          <c:val>
            <c:numRef>
              <c:f>(Sheet3!$L$4,Sheet3!$L$6,Sheet3!$L$8,Sheet3!$L$10,Sheet3!$L$12)</c:f>
              <c:numCache>
                <c:formatCode>0.0%</c:formatCode>
                <c:ptCount val="5"/>
                <c:pt idx="0">
                  <c:v>0.17679558011049723</c:v>
                </c:pt>
                <c:pt idx="1">
                  <c:v>0.20441988950276244</c:v>
                </c:pt>
                <c:pt idx="2">
                  <c:v>0.18232044198895028</c:v>
                </c:pt>
                <c:pt idx="3">
                  <c:v>0.20994475138121546</c:v>
                </c:pt>
                <c:pt idx="4">
                  <c:v>0.22651933701657459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8461696"/>
        <c:axId val="178463488"/>
      </c:barChart>
      <c:catAx>
        <c:axId val="17846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8463488"/>
        <c:crosses val="autoZero"/>
        <c:auto val="1"/>
        <c:lblAlgn val="ctr"/>
        <c:lblOffset val="100"/>
        <c:noMultiLvlLbl val="0"/>
      </c:catAx>
      <c:valAx>
        <c:axId val="178463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8461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o-RO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4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o-RO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o-R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20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GB" sz="2000" b="1" i="1" baseline="0" dirty="0">
                <a:effectLst/>
              </a:rPr>
              <a:t>3. Este </a:t>
            </a:r>
            <a:r>
              <a:rPr lang="en-GB" sz="2000" b="1" i="1" baseline="0" dirty="0" err="1">
                <a:effectLst/>
              </a:rPr>
              <a:t>mai</a:t>
            </a:r>
            <a:r>
              <a:rPr lang="en-GB" sz="2000" b="1" i="1" baseline="0" dirty="0">
                <a:effectLst/>
              </a:rPr>
              <a:t> important </a:t>
            </a:r>
            <a:r>
              <a:rPr lang="en-GB" sz="2000" b="1" i="1" baseline="0" dirty="0" err="1">
                <a:effectLst/>
              </a:rPr>
              <a:t>să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investești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în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companii</a:t>
            </a:r>
            <a:r>
              <a:rPr lang="en-GB" sz="2000" b="1" i="1" baseline="0" dirty="0">
                <a:effectLst/>
              </a:rPr>
              <a:t> care </a:t>
            </a:r>
            <a:r>
              <a:rPr lang="en-GB" sz="2000" b="1" i="1" baseline="0" dirty="0" err="1">
                <a:effectLst/>
              </a:rPr>
              <a:t>realizează</a:t>
            </a:r>
            <a:r>
              <a:rPr lang="en-GB" sz="2000" b="1" i="1" baseline="0" dirty="0">
                <a:effectLst/>
              </a:rPr>
              <a:t> profit </a:t>
            </a:r>
            <a:r>
              <a:rPr lang="en-GB" sz="2000" b="1" i="1" baseline="0" dirty="0" err="1">
                <a:effectLst/>
              </a:rPr>
              <a:t>decât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în</a:t>
            </a:r>
            <a:r>
              <a:rPr lang="en-GB" sz="2000" b="1" i="1" baseline="0" dirty="0">
                <a:effectLst/>
              </a:rPr>
              <a:t> ​​</a:t>
            </a:r>
            <a:r>
              <a:rPr lang="en-GB" sz="2000" b="1" i="1" baseline="0" dirty="0" err="1">
                <a:effectLst/>
              </a:rPr>
              <a:t>companii</a:t>
            </a:r>
            <a:r>
              <a:rPr lang="en-GB" sz="2000" b="1" i="1" baseline="0" dirty="0">
                <a:effectLst/>
              </a:rPr>
              <a:t> care se </a:t>
            </a:r>
            <a:r>
              <a:rPr lang="en-GB" sz="2000" b="1" i="1" baseline="0" dirty="0" err="1">
                <a:effectLst/>
              </a:rPr>
              <a:t>străduiesc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să-și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îmbunătățească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managementul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riscurilor</a:t>
            </a:r>
            <a:r>
              <a:rPr lang="en-GB" sz="2000" b="1" i="1" baseline="0" dirty="0">
                <a:effectLst/>
              </a:rPr>
              <a:t>, </a:t>
            </a:r>
            <a:r>
              <a:rPr lang="en-GB" sz="2000" b="1" i="1" baseline="0" dirty="0" err="1">
                <a:effectLst/>
              </a:rPr>
              <a:t>etica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și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responsabilitatea</a:t>
            </a:r>
            <a:r>
              <a:rPr lang="en-GB" sz="2000" b="1" i="1" baseline="0" dirty="0">
                <a:effectLst/>
              </a:rPr>
              <a:t> </a:t>
            </a:r>
            <a:r>
              <a:rPr lang="en-GB" sz="2000" b="1" i="1" baseline="0" dirty="0" err="1">
                <a:effectLst/>
              </a:rPr>
              <a:t>față</a:t>
            </a:r>
            <a:r>
              <a:rPr lang="en-GB" sz="2000" b="1" i="1" baseline="0" dirty="0">
                <a:effectLst/>
              </a:rPr>
              <a:t> de </a:t>
            </a:r>
            <a:r>
              <a:rPr lang="en-GB" sz="2000" b="1" i="1" baseline="0" dirty="0" err="1">
                <a:effectLst/>
              </a:rPr>
              <a:t>terți</a:t>
            </a:r>
            <a:r>
              <a:rPr lang="ro-RO" sz="2000" b="1" i="1" baseline="0" dirty="0">
                <a:effectLst/>
              </a:rPr>
              <a:t>?</a:t>
            </a:r>
            <a:endParaRPr lang="en-GB" sz="2000" b="1" i="1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Sheet3!$K$50</c:f>
              <c:strCache>
                <c:ptCount val="1"/>
                <c:pt idx="0">
                  <c:v>Persoane cu studii universitare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(Sheet3!$A$3,Sheet3!$A$5,Sheet3!$A$7,Sheet3!$A$9,Sheet3!$A$11)</c:f>
              <c:strCache>
                <c:ptCount val="5"/>
                <c:pt idx="0">
                  <c:v>1 - complet de acord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Nu sunt de acord</c:v>
                </c:pt>
              </c:strCache>
            </c:strRef>
          </c:cat>
          <c:val>
            <c:numRef>
              <c:f>(Sheet3!$K$52,Sheet3!$K$54,Sheet3!$K$56,Sheet3!$K$58,Sheet3!$K$60)</c:f>
              <c:numCache>
                <c:formatCode>0.0%</c:formatCode>
                <c:ptCount val="5"/>
                <c:pt idx="0">
                  <c:v>0.16549295774647887</c:v>
                </c:pt>
                <c:pt idx="1">
                  <c:v>0.22535211267605634</c:v>
                </c:pt>
                <c:pt idx="2">
                  <c:v>0.33098591549295775</c:v>
                </c:pt>
                <c:pt idx="3">
                  <c:v>9.154929577464789E-2</c:v>
                </c:pt>
                <c:pt idx="4">
                  <c:v>0.18661971830985916</c:v>
                </c:pt>
              </c:numCache>
            </c:numRef>
          </c:val>
        </c:ser>
        <c:ser>
          <c:idx val="1"/>
          <c:order val="1"/>
          <c:tx>
            <c:strRef>
              <c:f>Sheet3!$L$50</c:f>
              <c:strCache>
                <c:ptCount val="1"/>
                <c:pt idx="0">
                  <c:v>Persoane cu studii gimnaziale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o-R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(Sheet3!$A$3,Sheet3!$A$5,Sheet3!$A$7,Sheet3!$A$9,Sheet3!$A$11)</c:f>
              <c:strCache>
                <c:ptCount val="5"/>
                <c:pt idx="0">
                  <c:v>1 - complet de acord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5 - Nu sunt de acord</c:v>
                </c:pt>
              </c:strCache>
            </c:strRef>
          </c:cat>
          <c:val>
            <c:numRef>
              <c:f>(Sheet3!$L$52,Sheet3!$L$54,Sheet3!$L$56,Sheet3!$L$58,Sheet3!$L$60)</c:f>
              <c:numCache>
                <c:formatCode>0.0%</c:formatCode>
                <c:ptCount val="5"/>
                <c:pt idx="0">
                  <c:v>8.1967213114754092E-2</c:v>
                </c:pt>
                <c:pt idx="1">
                  <c:v>9.8360655737704916E-2</c:v>
                </c:pt>
                <c:pt idx="2">
                  <c:v>0.24590163934426229</c:v>
                </c:pt>
                <c:pt idx="3">
                  <c:v>0.27868852459016391</c:v>
                </c:pt>
                <c:pt idx="4">
                  <c:v>0.29508196721311475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8498560"/>
        <c:axId val="178508544"/>
      </c:barChart>
      <c:catAx>
        <c:axId val="178498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8508544"/>
        <c:crosses val="autoZero"/>
        <c:auto val="1"/>
        <c:lblAlgn val="ctr"/>
        <c:lblOffset val="100"/>
        <c:noMultiLvlLbl val="0"/>
      </c:catAx>
      <c:valAx>
        <c:axId val="178508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o-RO"/>
          </a:p>
        </c:txPr>
        <c:crossAx val="178498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o-RO"/>
        </a:p>
      </c:txPr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4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o-RO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3791ED58-5692-8C55-9A60-F159B0A396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A395987-9747-6D4B-AE28-F24F974F71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7CBE6-8A46-4AA5-A69E-8CD29AB457D8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8A9AF8A-AFAA-7B5B-9C98-F9C724AAD1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866D109-14D1-4FB2-AD45-AF6E96437E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89FAA-0580-49F1-B3CA-D6A36B177D1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40219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Clic pentru a edita stilul de subtitlu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65E7-AB3D-4C86-B83E-586C96BF3DC1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57934-9B18-42E5-AFAF-CACC8339BA0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09230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65E7-AB3D-4C86-B83E-586C96BF3DC1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57934-9B18-42E5-AFAF-CACC8339BA0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8855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65E7-AB3D-4C86-B83E-586C96BF3DC1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57934-9B18-42E5-AFAF-CACC8339BA0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128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65E7-AB3D-4C86-B83E-586C96BF3DC1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57934-9B18-42E5-AFAF-CACC8339BA0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1065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65E7-AB3D-4C86-B83E-586C96BF3DC1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57934-9B18-42E5-AFAF-CACC8339BA0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8547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65E7-AB3D-4C86-B83E-586C96BF3DC1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57934-9B18-42E5-AFAF-CACC8339BA0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1230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65E7-AB3D-4C86-B83E-586C96BF3DC1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57934-9B18-42E5-AFAF-CACC8339BA0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3863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65E7-AB3D-4C86-B83E-586C96BF3DC1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57934-9B18-42E5-AFAF-CACC8339BA0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9082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65E7-AB3D-4C86-B83E-586C96BF3DC1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57934-9B18-42E5-AFAF-CACC8339BA0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294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65E7-AB3D-4C86-B83E-586C96BF3DC1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57934-9B18-42E5-AFAF-CACC8339BA0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84909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65E7-AB3D-4C86-B83E-586C96BF3DC1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57934-9B18-42E5-AFAF-CACC8339BA0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1156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A65E7-AB3D-4C86-B83E-586C96BF3DC1}" type="datetimeFigureOut">
              <a:rPr lang="ro-RO" smtClean="0"/>
              <a:t>08.11.2023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57934-9B18-42E5-AFAF-CACC8339BA03}" type="slidenum">
              <a:rPr lang="ro-RO" smtClean="0"/>
              <a:t>‹#›</a:t>
            </a:fld>
            <a:endParaRPr lang="ro-RO"/>
          </a:p>
        </p:txBody>
      </p:sp>
      <p:pic>
        <p:nvPicPr>
          <p:cNvPr id="7" name="Picture 8">
            <a:extLst>
              <a:ext uri="{FF2B5EF4-FFF2-40B4-BE49-F238E27FC236}">
                <a16:creationId xmlns="" xmlns:a16="http://schemas.microsoft.com/office/drawing/2014/main" id="{0FC5B26F-87D7-5AE7-80BE-DB50A5B370B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905633" y="-3517"/>
            <a:ext cx="1286367" cy="8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52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="" xmlns:a16="http://schemas.microsoft.com/office/drawing/2014/main" id="{170410DE-E588-3301-3E6E-D5C30A34AAC7}"/>
              </a:ext>
            </a:extLst>
          </p:cNvPr>
          <p:cNvSpPr/>
          <p:nvPr/>
        </p:nvSpPr>
        <p:spPr>
          <a:xfrm>
            <a:off x="393700" y="1366587"/>
            <a:ext cx="11430000" cy="234181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3200" b="1" dirty="0" smtClean="0"/>
              <a:t>ORIENTAREA </a:t>
            </a:r>
            <a:r>
              <a:rPr lang="ro-RO" sz="3200" b="1" dirty="0"/>
              <a:t>POPULAȚIEI </a:t>
            </a:r>
            <a:r>
              <a:rPr lang="ro-RO" sz="3200" b="1" dirty="0" smtClean="0"/>
              <a:t>CĂTRE FACTORII ESG</a:t>
            </a:r>
          </a:p>
        </p:txBody>
      </p:sp>
      <p:sp>
        <p:nvSpPr>
          <p:cNvPr id="2" name="Dreptunghi 1"/>
          <p:cNvSpPr/>
          <p:nvPr/>
        </p:nvSpPr>
        <p:spPr>
          <a:xfrm>
            <a:off x="6845300" y="4446369"/>
            <a:ext cx="447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2400" b="1" dirty="0">
                <a:cs typeface="Times New Roman" panose="02020603050405020304" pitchFamily="18" charset="0"/>
              </a:rPr>
              <a:t>Prof. dr. Marian SIMINICĂ</a:t>
            </a:r>
          </a:p>
          <a:p>
            <a:r>
              <a:rPr lang="ro-RO" sz="2400" b="1" dirty="0">
                <a:cs typeface="Times New Roman" panose="02020603050405020304" pitchFamily="18" charset="0"/>
              </a:rPr>
              <a:t>Director Executiv ISF</a:t>
            </a:r>
            <a:endParaRPr lang="en-GB" sz="24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612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reptunghi 2"/>
          <p:cNvSpPr/>
          <p:nvPr/>
        </p:nvSpPr>
        <p:spPr>
          <a:xfrm>
            <a:off x="886707" y="5582572"/>
            <a:ext cx="55943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i="1" dirty="0"/>
              <a:t>Punctajul mediu aferent acestei afirmații este de:</a:t>
            </a:r>
          </a:p>
          <a:p>
            <a:r>
              <a:rPr lang="ro-RO" i="1" dirty="0"/>
              <a:t>	- </a:t>
            </a:r>
            <a:r>
              <a:rPr lang="ro-RO" b="1" i="1" dirty="0" smtClean="0"/>
              <a:t>2,91 </a:t>
            </a:r>
            <a:r>
              <a:rPr lang="ro-RO" b="1" i="1" dirty="0"/>
              <a:t>puncte</a:t>
            </a:r>
            <a:r>
              <a:rPr lang="ro-RO" i="1" dirty="0"/>
              <a:t> pentru persoanele cu studii superioare;</a:t>
            </a:r>
          </a:p>
          <a:p>
            <a:r>
              <a:rPr lang="ro-RO" i="1" dirty="0"/>
              <a:t>	- </a:t>
            </a:r>
            <a:r>
              <a:rPr lang="ro-RO" b="1" i="1" dirty="0" smtClean="0"/>
              <a:t>3,61 </a:t>
            </a:r>
            <a:r>
              <a:rPr lang="ro-RO" b="1" i="1" dirty="0"/>
              <a:t>puncte </a:t>
            </a:r>
            <a:r>
              <a:rPr lang="ro-RO" i="1" dirty="0"/>
              <a:t>pentru persoanele cu studii gimnaziale.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9695045"/>
              </p:ext>
            </p:extLst>
          </p:nvPr>
        </p:nvGraphicFramePr>
        <p:xfrm>
          <a:off x="1040766" y="918712"/>
          <a:ext cx="10104562" cy="4567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436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2586" y="811684"/>
            <a:ext cx="27175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Punctaje</a:t>
            </a:r>
            <a:r>
              <a:rPr lang="en-GB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medii</a:t>
            </a:r>
            <a:r>
              <a:rPr lang="en-GB" sz="20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obținute</a:t>
            </a:r>
            <a:endParaRPr lang="en-GB" sz="2000" b="1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728066"/>
              </p:ext>
            </p:extLst>
          </p:nvPr>
        </p:nvGraphicFramePr>
        <p:xfrm>
          <a:off x="931652" y="1500996"/>
          <a:ext cx="9670211" cy="4615131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5316685"/>
                <a:gridCol w="759374"/>
                <a:gridCol w="760445"/>
                <a:gridCol w="819437"/>
                <a:gridCol w="998554"/>
                <a:gridCol w="1015716"/>
              </a:tblGrid>
              <a:tr h="1009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 dirty="0">
                          <a:effectLst/>
                        </a:rPr>
                        <a:t>Afirmația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effectLst/>
                        </a:rPr>
                        <a:t>Total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effectLst/>
                        </a:rPr>
                        <a:t>Până la 30 ani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effectLst/>
                        </a:rPr>
                        <a:t>Peste 60 ani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effectLst/>
                        </a:rPr>
                        <a:t>Pers. cu studii sup.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effectLst/>
                        </a:rPr>
                        <a:t>Pers. cu studii gimn.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009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 dirty="0">
                          <a:effectLst/>
                        </a:rPr>
                        <a:t>1. Este mai important să investești în companii care realizează profit decât în ​​companii care se străduiesc să minimizeze impactul lor negativ asupra mediului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effectLst/>
                        </a:rPr>
                        <a:t>2,75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effectLst/>
                        </a:rPr>
                        <a:t>2,09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effectLst/>
                        </a:rPr>
                        <a:t>2,88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effectLst/>
                        </a:rPr>
                        <a:t>2,82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effectLst/>
                        </a:rPr>
                        <a:t>3,78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244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 dirty="0">
                          <a:effectLst/>
                        </a:rPr>
                        <a:t>2. Este mai important să investești în companii care realizează profit decât în ​​companii care se străduiesc să-și îmbunătățească impactul social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 dirty="0">
                          <a:effectLst/>
                        </a:rPr>
                        <a:t>2,66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 dirty="0">
                          <a:effectLst/>
                        </a:rPr>
                        <a:t>2,33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 dirty="0">
                          <a:effectLst/>
                        </a:rPr>
                        <a:t>2,86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effectLst/>
                        </a:rPr>
                        <a:t>2,65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effectLst/>
                        </a:rPr>
                        <a:t>3,63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351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effectLst/>
                        </a:rPr>
                        <a:t>3. Este mai important să investești în companii care realizează profit decât în ​​companii care se străduiesc să-și îmbunătățească managementul riscurilor, etica și responsabilitatea față de terți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effectLst/>
                        </a:rPr>
                        <a:t>2,81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>
                          <a:effectLst/>
                        </a:rPr>
                        <a:t>2,28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 dirty="0">
                          <a:effectLst/>
                        </a:rPr>
                        <a:t>3,10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 dirty="0">
                          <a:effectLst/>
                        </a:rPr>
                        <a:t>2,91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800" dirty="0">
                          <a:effectLst/>
                        </a:rPr>
                        <a:t>3,61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847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3F63A9-8589-4549-A603-61D3C3A21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773" y="2439874"/>
            <a:ext cx="10363200" cy="1143000"/>
          </a:xfrm>
        </p:spPr>
        <p:txBody>
          <a:bodyPr>
            <a:normAutofit/>
          </a:bodyPr>
          <a:lstStyle/>
          <a:p>
            <a:pPr algn="ctr"/>
            <a:r>
              <a:rPr lang="ro-RO" sz="5400" b="1" dirty="0" smtClean="0">
                <a:solidFill>
                  <a:srgbClr val="7706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Mulțumesc!</a:t>
            </a:r>
            <a:endParaRPr lang="ro-RO" sz="5400" b="1" dirty="0">
              <a:solidFill>
                <a:srgbClr val="00184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888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reptunghi 4"/>
          <p:cNvSpPr/>
          <p:nvPr/>
        </p:nvSpPr>
        <p:spPr>
          <a:xfrm>
            <a:off x="1079500" y="5663842"/>
            <a:ext cx="1003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i="1" dirty="0"/>
              <a:t>Punctajul mediu aferent acestei afirmații este de </a:t>
            </a:r>
            <a:r>
              <a:rPr lang="ro-RO" b="1" i="1" dirty="0" smtClean="0"/>
              <a:t>2,75 puncte</a:t>
            </a:r>
            <a:r>
              <a:rPr lang="ro-RO" i="1" dirty="0"/>
              <a:t>.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26572511"/>
              </p:ext>
            </p:extLst>
          </p:nvPr>
        </p:nvGraphicFramePr>
        <p:xfrm>
          <a:off x="1079500" y="681487"/>
          <a:ext cx="9229066" cy="4865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047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reptunghi 4"/>
          <p:cNvSpPr/>
          <p:nvPr/>
        </p:nvSpPr>
        <p:spPr>
          <a:xfrm>
            <a:off x="1079500" y="5663842"/>
            <a:ext cx="10033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i="1" dirty="0"/>
              <a:t>Punctajul mediu aferent acestei afirmații este </a:t>
            </a:r>
            <a:r>
              <a:rPr lang="ro-RO" i="1" dirty="0" smtClean="0"/>
              <a:t>de:</a:t>
            </a:r>
          </a:p>
          <a:p>
            <a:r>
              <a:rPr lang="ro-RO" i="1" dirty="0" smtClean="0"/>
              <a:t>	- </a:t>
            </a:r>
            <a:r>
              <a:rPr lang="ro-RO" b="1" i="1" dirty="0" smtClean="0"/>
              <a:t>2,09 puncte</a:t>
            </a:r>
            <a:r>
              <a:rPr lang="ro-RO" i="1" dirty="0"/>
              <a:t> </a:t>
            </a:r>
            <a:r>
              <a:rPr lang="ro-RO" i="1" dirty="0" smtClean="0"/>
              <a:t>pentru tineri până la 30 ani;</a:t>
            </a:r>
          </a:p>
          <a:p>
            <a:r>
              <a:rPr lang="ro-RO" i="1" dirty="0" smtClean="0"/>
              <a:t>	- </a:t>
            </a:r>
            <a:r>
              <a:rPr lang="ro-RO" b="1" i="1" dirty="0" smtClean="0"/>
              <a:t>2,88 puncte </a:t>
            </a:r>
            <a:r>
              <a:rPr lang="ro-RO" i="1" dirty="0" smtClean="0"/>
              <a:t>pentru persoanele peste 60 ani.</a:t>
            </a:r>
            <a:endParaRPr lang="ro-RO" i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3796908"/>
              </p:ext>
            </p:extLst>
          </p:nvPr>
        </p:nvGraphicFramePr>
        <p:xfrm>
          <a:off x="851139" y="910086"/>
          <a:ext cx="9888747" cy="4576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8008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reptunghi 4"/>
          <p:cNvSpPr/>
          <p:nvPr/>
        </p:nvSpPr>
        <p:spPr>
          <a:xfrm>
            <a:off x="1079500" y="5663842"/>
            <a:ext cx="10033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i="1" dirty="0"/>
              <a:t>Punctajul mediu aferent acestei afirmații este </a:t>
            </a:r>
            <a:r>
              <a:rPr lang="ro-RO" i="1" dirty="0" smtClean="0"/>
              <a:t>de:</a:t>
            </a:r>
          </a:p>
          <a:p>
            <a:r>
              <a:rPr lang="ro-RO" i="1" dirty="0" smtClean="0"/>
              <a:t>	- </a:t>
            </a:r>
            <a:r>
              <a:rPr lang="ro-RO" b="1" i="1" dirty="0" smtClean="0"/>
              <a:t>2,82 puncte</a:t>
            </a:r>
            <a:r>
              <a:rPr lang="ro-RO" i="1" dirty="0"/>
              <a:t> </a:t>
            </a:r>
            <a:r>
              <a:rPr lang="ro-RO" i="1" dirty="0" smtClean="0"/>
              <a:t>pentru persoanele cu studii superioare;</a:t>
            </a:r>
          </a:p>
          <a:p>
            <a:r>
              <a:rPr lang="ro-RO" i="1" dirty="0" smtClean="0"/>
              <a:t>	- </a:t>
            </a:r>
            <a:r>
              <a:rPr lang="ro-RO" b="1" i="1" dirty="0" smtClean="0"/>
              <a:t>3,78 puncte </a:t>
            </a:r>
            <a:r>
              <a:rPr lang="ro-RO" i="1" dirty="0" smtClean="0"/>
              <a:t>pentru persoanele cu studii gimnaziale.</a:t>
            </a:r>
            <a:endParaRPr lang="ro-RO" i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0256571"/>
              </p:ext>
            </p:extLst>
          </p:nvPr>
        </p:nvGraphicFramePr>
        <p:xfrm>
          <a:off x="859765" y="970472"/>
          <a:ext cx="10044023" cy="4567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9356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reptunghi 4"/>
          <p:cNvSpPr/>
          <p:nvPr/>
        </p:nvSpPr>
        <p:spPr>
          <a:xfrm>
            <a:off x="1038627" y="5708134"/>
            <a:ext cx="5898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i="1" dirty="0"/>
              <a:t>Punctajul mediu aferent acestei afirmații este de </a:t>
            </a:r>
            <a:r>
              <a:rPr lang="ro-RO" b="1" i="1" dirty="0" smtClean="0"/>
              <a:t>2,66 puncte.</a:t>
            </a:r>
            <a:endParaRPr lang="ro-RO" i="1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50941245"/>
              </p:ext>
            </p:extLst>
          </p:nvPr>
        </p:nvGraphicFramePr>
        <p:xfrm>
          <a:off x="866307" y="787232"/>
          <a:ext cx="9959844" cy="4785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7025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reptunghi 4"/>
          <p:cNvSpPr/>
          <p:nvPr/>
        </p:nvSpPr>
        <p:spPr>
          <a:xfrm>
            <a:off x="1038627" y="5708134"/>
            <a:ext cx="488011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i="1" dirty="0"/>
              <a:t>Punctajul mediu aferent acestei afirmații este de:</a:t>
            </a:r>
          </a:p>
          <a:p>
            <a:r>
              <a:rPr lang="ro-RO" i="1" dirty="0"/>
              <a:t>	- </a:t>
            </a:r>
            <a:r>
              <a:rPr lang="ro-RO" b="1" i="1" dirty="0" smtClean="0"/>
              <a:t>2,33 </a:t>
            </a:r>
            <a:r>
              <a:rPr lang="ro-RO" b="1" i="1" dirty="0"/>
              <a:t>puncte</a:t>
            </a:r>
            <a:r>
              <a:rPr lang="ro-RO" i="1" dirty="0"/>
              <a:t> pentru tineri până la 30 ani;</a:t>
            </a:r>
          </a:p>
          <a:p>
            <a:r>
              <a:rPr lang="ro-RO" i="1" dirty="0"/>
              <a:t>	- </a:t>
            </a:r>
            <a:r>
              <a:rPr lang="ro-RO" b="1" i="1" dirty="0" smtClean="0"/>
              <a:t>2,86 </a:t>
            </a:r>
            <a:r>
              <a:rPr lang="ro-RO" b="1" i="1" dirty="0"/>
              <a:t>puncte </a:t>
            </a:r>
            <a:r>
              <a:rPr lang="ro-RO" i="1" dirty="0"/>
              <a:t>pentru persoanele peste 60 ani.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368633"/>
              </p:ext>
            </p:extLst>
          </p:nvPr>
        </p:nvGraphicFramePr>
        <p:xfrm>
          <a:off x="928777" y="884207"/>
          <a:ext cx="10225178" cy="471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916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reptunghi 4"/>
          <p:cNvSpPr/>
          <p:nvPr/>
        </p:nvSpPr>
        <p:spPr>
          <a:xfrm>
            <a:off x="1038627" y="5708134"/>
            <a:ext cx="55943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i="1" dirty="0"/>
              <a:t>Punctajul mediu aferent acestei afirmații este de:</a:t>
            </a:r>
          </a:p>
          <a:p>
            <a:r>
              <a:rPr lang="ro-RO" i="1" dirty="0"/>
              <a:t>	- </a:t>
            </a:r>
            <a:r>
              <a:rPr lang="ro-RO" b="1" i="1" dirty="0" smtClean="0"/>
              <a:t>2,65 </a:t>
            </a:r>
            <a:r>
              <a:rPr lang="ro-RO" b="1" i="1" dirty="0"/>
              <a:t>puncte</a:t>
            </a:r>
            <a:r>
              <a:rPr lang="ro-RO" i="1" dirty="0"/>
              <a:t> pentru persoanele cu studii superioare;</a:t>
            </a:r>
          </a:p>
          <a:p>
            <a:r>
              <a:rPr lang="ro-RO" i="1" dirty="0"/>
              <a:t>	- </a:t>
            </a:r>
            <a:r>
              <a:rPr lang="ro-RO" b="1" i="1" dirty="0" smtClean="0"/>
              <a:t>3,63 </a:t>
            </a:r>
            <a:r>
              <a:rPr lang="ro-RO" b="1" i="1" dirty="0"/>
              <a:t>puncte </a:t>
            </a:r>
            <a:r>
              <a:rPr lang="ro-RO" i="1" dirty="0"/>
              <a:t>pentru persoanele cu studii gimnaziale.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3161561"/>
              </p:ext>
            </p:extLst>
          </p:nvPr>
        </p:nvGraphicFramePr>
        <p:xfrm>
          <a:off x="969616" y="898908"/>
          <a:ext cx="10052649" cy="4748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1959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reptunghi 2"/>
          <p:cNvSpPr/>
          <p:nvPr/>
        </p:nvSpPr>
        <p:spPr>
          <a:xfrm>
            <a:off x="860827" y="5962134"/>
            <a:ext cx="59296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i="1" dirty="0"/>
              <a:t>Punctajul mediu aferent acestei afirmații este de </a:t>
            </a:r>
            <a:r>
              <a:rPr lang="ro-RO" b="1" i="1" dirty="0" smtClean="0"/>
              <a:t>2,81 puncte.</a:t>
            </a:r>
            <a:endParaRPr lang="ro-RO" i="1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530192339"/>
              </p:ext>
            </p:extLst>
          </p:nvPr>
        </p:nvGraphicFramePr>
        <p:xfrm>
          <a:off x="1165068" y="994265"/>
          <a:ext cx="9773225" cy="4794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8504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reptunghi 2"/>
          <p:cNvSpPr/>
          <p:nvPr/>
        </p:nvSpPr>
        <p:spPr>
          <a:xfrm>
            <a:off x="886707" y="5582572"/>
            <a:ext cx="488011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i="1" dirty="0"/>
              <a:t>Punctajul mediu aferent acestei afirmații este de:</a:t>
            </a:r>
          </a:p>
          <a:p>
            <a:r>
              <a:rPr lang="ro-RO" i="1" dirty="0"/>
              <a:t>	- </a:t>
            </a:r>
            <a:r>
              <a:rPr lang="ro-RO" b="1" i="1" dirty="0" smtClean="0"/>
              <a:t>2,28 </a:t>
            </a:r>
            <a:r>
              <a:rPr lang="ro-RO" b="1" i="1" dirty="0"/>
              <a:t>puncte</a:t>
            </a:r>
            <a:r>
              <a:rPr lang="ro-RO" i="1" dirty="0"/>
              <a:t> pentru tineri până la 30 ani;</a:t>
            </a:r>
          </a:p>
          <a:p>
            <a:r>
              <a:rPr lang="ro-RO" i="1" dirty="0"/>
              <a:t>	- </a:t>
            </a:r>
            <a:r>
              <a:rPr lang="ro-RO" b="1" i="1" dirty="0" smtClean="0"/>
              <a:t>3,10 </a:t>
            </a:r>
            <a:r>
              <a:rPr lang="ro-RO" b="1" i="1" dirty="0"/>
              <a:t>puncte </a:t>
            </a:r>
            <a:r>
              <a:rPr lang="ro-RO" i="1" dirty="0"/>
              <a:t>pentru persoanele peste 60 ani.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1961277"/>
              </p:ext>
            </p:extLst>
          </p:nvPr>
        </p:nvGraphicFramePr>
        <p:xfrm>
          <a:off x="782128" y="892833"/>
          <a:ext cx="10311442" cy="4576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6764539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A9DAFD894E9D4EADD80EBFC777A1D6" ma:contentTypeVersion="2" ma:contentTypeDescription="Creați un document nou." ma:contentTypeScope="" ma:versionID="c1b593fe78fa489dfc237e5a884f8de0">
  <xsd:schema xmlns:xsd="http://www.w3.org/2001/XMLSchema" xmlns:xs="http://www.w3.org/2001/XMLSchema" xmlns:p="http://schemas.microsoft.com/office/2006/metadata/properties" xmlns:ns3="48e38e82-50c1-42d4-ab26-a35da2de83f7" targetNamespace="http://schemas.microsoft.com/office/2006/metadata/properties" ma:root="true" ma:fieldsID="b969e96c724e2d9e3f4083e7293d0498" ns3:_="">
    <xsd:import namespace="48e38e82-50c1-42d4-ab26-a35da2de83f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e38e82-50c1-42d4-ab26-a35da2de83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de conținut"/>
        <xsd:element ref="dc:title" minOccurs="0" maxOccurs="1" ma:index="4" ma:displayName="Titlu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588A26-E4BD-4E63-BF2A-7ABE0312F7D0}">
  <ds:schemaRefs>
    <ds:schemaRef ds:uri="http://schemas.openxmlformats.org/package/2006/metadata/core-properties"/>
    <ds:schemaRef ds:uri="48e38e82-50c1-42d4-ab26-a35da2de83f7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104F075-48FA-4327-96CD-1BECD24ACE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e38e82-50c1-42d4-ab26-a35da2de83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A9E0680-E5EF-49B7-BD01-CC669A98EA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</TotalTime>
  <Words>458</Words>
  <Application>Microsoft Office PowerPoint</Application>
  <PresentationFormat>Particularizare</PresentationFormat>
  <Paragraphs>59</Paragraphs>
  <Slides>12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12</vt:i4>
      </vt:variant>
    </vt:vector>
  </HeadingPairs>
  <TitlesOfParts>
    <vt:vector size="13" baseType="lpstr">
      <vt:lpstr>Temă Office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Mulțumesc!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 activitate 2021</dc:title>
  <dc:creator>Aurelia Fatu</dc:creator>
  <cp:lastModifiedBy>Windows User</cp:lastModifiedBy>
  <cp:revision>80</cp:revision>
  <cp:lastPrinted>2023-11-08T07:37:28Z</cp:lastPrinted>
  <dcterms:created xsi:type="dcterms:W3CDTF">2022-02-23T07:16:09Z</dcterms:created>
  <dcterms:modified xsi:type="dcterms:W3CDTF">2023-11-08T07:40:05Z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0x01010089A9DAFD894E9D4EADD80EBFC777A1D6</vt:lpwstr>
  </property>
</Properties>
</file>