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56" r:id="rId2"/>
    <p:sldId id="283" r:id="rId3"/>
    <p:sldId id="285" r:id="rId4"/>
    <p:sldId id="294" r:id="rId5"/>
    <p:sldId id="295" r:id="rId6"/>
    <p:sldId id="291" r:id="rId7"/>
    <p:sldId id="292" r:id="rId8"/>
    <p:sldId id="257" r:id="rId9"/>
    <p:sldId id="258" r:id="rId10"/>
    <p:sldId id="259" r:id="rId11"/>
    <p:sldId id="261" r:id="rId12"/>
    <p:sldId id="290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86" r:id="rId31"/>
    <p:sldId id="281" r:id="rId32"/>
    <p:sldId id="296" r:id="rId33"/>
    <p:sldId id="293" r:id="rId34"/>
    <p:sldId id="289" r:id="rId35"/>
    <p:sldId id="287" r:id="rId36"/>
    <p:sldId id="288" r:id="rId37"/>
    <p:sldId id="284" r:id="rId38"/>
    <p:sldId id="282" r:id="rId39"/>
  </p:sldIdLst>
  <p:sldSz cx="18288000" cy="10287000"/>
  <p:notesSz cx="6858000" cy="9144000"/>
  <p:embeddedFontLst>
    <p:embeddedFont>
      <p:font typeface="Barlow" panose="00000500000000000000" pitchFamily="2" charset="0"/>
      <p:regular r:id="rId41"/>
      <p:bold r:id="rId42"/>
      <p:italic r:id="rId43"/>
      <p:boldItalic r:id="rId44"/>
    </p:embeddedFont>
    <p:embeddedFont>
      <p:font typeface="Barlow Bold" panose="00000800000000000000" charset="0"/>
      <p:regular r:id="rId45"/>
    </p:embeddedFont>
    <p:embeddedFont>
      <p:font typeface="Gotham" panose="020B0604020202020204" charset="0"/>
      <p:regular r:id="rId46"/>
    </p:embeddedFont>
    <p:embeddedFont>
      <p:font typeface="Gotham Bold" panose="020B0604020202020204" charset="0"/>
      <p:regular r:id="rId47"/>
    </p:embeddedFont>
    <p:embeddedFont>
      <p:font typeface="League Spartan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6" d="100"/>
          <a:sy n="96" d="100"/>
        </p:scale>
        <p:origin x="84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an Otgon" userId="661b343b-3ed9-4d3e-9ebd-b774a05c9c1a" providerId="ADAL" clId="{5A5161E9-4BA9-4418-8CF4-9104303208DD}"/>
    <pc:docChg chg="custSel modSld">
      <pc:chgData name="Cristian Otgon" userId="661b343b-3ed9-4d3e-9ebd-b774a05c9c1a" providerId="ADAL" clId="{5A5161E9-4BA9-4418-8CF4-9104303208DD}" dt="2025-09-15T20:43:28.516" v="54" actId="207"/>
      <pc:docMkLst>
        <pc:docMk/>
      </pc:docMkLst>
      <pc:sldChg chg="modSp mod">
        <pc:chgData name="Cristian Otgon" userId="661b343b-3ed9-4d3e-9ebd-b774a05c9c1a" providerId="ADAL" clId="{5A5161E9-4BA9-4418-8CF4-9104303208DD}" dt="2025-09-15T20:43:07.206" v="52" actId="20577"/>
        <pc:sldMkLst>
          <pc:docMk/>
          <pc:sldMk cId="0" sldId="279"/>
        </pc:sldMkLst>
        <pc:spChg chg="mod">
          <ac:chgData name="Cristian Otgon" userId="661b343b-3ed9-4d3e-9ebd-b774a05c9c1a" providerId="ADAL" clId="{5A5161E9-4BA9-4418-8CF4-9104303208DD}" dt="2025-09-15T20:43:07.206" v="52" actId="20577"/>
          <ac:spMkLst>
            <pc:docMk/>
            <pc:sldMk cId="0" sldId="279"/>
            <ac:spMk id="16" creationId="{00000000-0000-0000-0000-000000000000}"/>
          </ac:spMkLst>
        </pc:spChg>
      </pc:sldChg>
      <pc:sldChg chg="modSp mod">
        <pc:chgData name="Cristian Otgon" userId="661b343b-3ed9-4d3e-9ebd-b774a05c9c1a" providerId="ADAL" clId="{5A5161E9-4BA9-4418-8CF4-9104303208DD}" dt="2025-09-15T20:43:28.516" v="54" actId="207"/>
        <pc:sldMkLst>
          <pc:docMk/>
          <pc:sldMk cId="0" sldId="280"/>
        </pc:sldMkLst>
        <pc:spChg chg="mod">
          <ac:chgData name="Cristian Otgon" userId="661b343b-3ed9-4d3e-9ebd-b774a05c9c1a" providerId="ADAL" clId="{5A5161E9-4BA9-4418-8CF4-9104303208DD}" dt="2025-09-15T20:43:21.286" v="53" actId="207"/>
          <ac:spMkLst>
            <pc:docMk/>
            <pc:sldMk cId="0" sldId="280"/>
            <ac:spMk id="24" creationId="{00000000-0000-0000-0000-000000000000}"/>
          </ac:spMkLst>
        </pc:spChg>
        <pc:spChg chg="mod">
          <ac:chgData name="Cristian Otgon" userId="661b343b-3ed9-4d3e-9ebd-b774a05c9c1a" providerId="ADAL" clId="{5A5161E9-4BA9-4418-8CF4-9104303208DD}" dt="2025-09-15T20:43:28.516" v="54" actId="207"/>
          <ac:spMkLst>
            <pc:docMk/>
            <pc:sldMk cId="0" sldId="280"/>
            <ac:spMk id="25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05A523-2D60-44FE-A233-8C3C02BB5821}" type="doc">
      <dgm:prSet loTypeId="urn:microsoft.com/office/officeart/2008/layout/PictureAccentList" loCatId="list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AAC236A-27DE-46A9-80A1-23934ABC9608}">
      <dgm:prSet phldrT="[Text]"/>
      <dgm:spPr/>
      <dgm:t>
        <a:bodyPr/>
        <a:lstStyle/>
        <a:p>
          <a:r>
            <a:rPr lang="ro-RO" dirty="0"/>
            <a:t>Ipotez</a:t>
          </a:r>
          <a:r>
            <a:rPr lang="en-US" dirty="0"/>
            <a:t>e</a:t>
          </a:r>
        </a:p>
      </dgm:t>
    </dgm:pt>
    <dgm:pt modelId="{E1E99FE7-0E08-43CB-85EE-7BD4BA540365}" type="parTrans" cxnId="{F87978B9-9E39-4F46-AB54-08BC8BFD6AA5}">
      <dgm:prSet/>
      <dgm:spPr/>
      <dgm:t>
        <a:bodyPr/>
        <a:lstStyle/>
        <a:p>
          <a:endParaRPr lang="en-US"/>
        </a:p>
      </dgm:t>
    </dgm:pt>
    <dgm:pt modelId="{EB870199-4A0D-4545-B110-AAF2D2ED813F}" type="sibTrans" cxnId="{F87978B9-9E39-4F46-AB54-08BC8BFD6AA5}">
      <dgm:prSet/>
      <dgm:spPr/>
      <dgm:t>
        <a:bodyPr/>
        <a:lstStyle/>
        <a:p>
          <a:endParaRPr lang="en-US"/>
        </a:p>
      </dgm:t>
    </dgm:pt>
    <dgm:pt modelId="{08346224-5DBC-43CB-848B-870114534E13}">
      <dgm:prSet phldrT="[Text]"/>
      <dgm:spPr/>
      <dgm:t>
        <a:bodyPr/>
        <a:lstStyle/>
        <a:p>
          <a:r>
            <a:rPr lang="ro-RO" dirty="0"/>
            <a:t>Nevoi </a:t>
          </a:r>
          <a:r>
            <a:rPr lang="en-US" dirty="0"/>
            <a:t>&gt; </a:t>
          </a:r>
          <a:r>
            <a:rPr lang="en-US" dirty="0" err="1"/>
            <a:t>Resurse</a:t>
          </a:r>
          <a:endParaRPr lang="en-US" dirty="0"/>
        </a:p>
      </dgm:t>
    </dgm:pt>
    <dgm:pt modelId="{67BA46BF-92A0-468D-B7B6-42DCD33E2D57}" type="parTrans" cxnId="{DCB67F02-8007-44C0-A3D2-9670D590F077}">
      <dgm:prSet/>
      <dgm:spPr/>
      <dgm:t>
        <a:bodyPr/>
        <a:lstStyle/>
        <a:p>
          <a:endParaRPr lang="en-US"/>
        </a:p>
      </dgm:t>
    </dgm:pt>
    <dgm:pt modelId="{2C95EFE9-226E-40D5-811F-D5688EDB3222}" type="sibTrans" cxnId="{DCB67F02-8007-44C0-A3D2-9670D590F077}">
      <dgm:prSet/>
      <dgm:spPr/>
      <dgm:t>
        <a:bodyPr/>
        <a:lstStyle/>
        <a:p>
          <a:endParaRPr lang="en-US"/>
        </a:p>
      </dgm:t>
    </dgm:pt>
    <dgm:pt modelId="{4F256716-7D8E-4BF4-9A86-668F9F0BF509}">
      <dgm:prSet phldrT="[Text]"/>
      <dgm:spPr/>
      <dgm:t>
        <a:bodyPr/>
        <a:lstStyle/>
        <a:p>
          <a:r>
            <a:rPr lang="ro-RO" dirty="0"/>
            <a:t> Cultura antreprenorială pt fondatori de start-up deficitară &amp; nepotrivire cu granturi</a:t>
          </a:r>
          <a:endParaRPr lang="en-US" dirty="0"/>
        </a:p>
      </dgm:t>
    </dgm:pt>
    <dgm:pt modelId="{99BCF44F-BF3F-48C0-914D-575C9BB9E3A5}" type="parTrans" cxnId="{8E4BAC52-4DFB-4DE1-8E82-B496BC80CC19}">
      <dgm:prSet/>
      <dgm:spPr/>
      <dgm:t>
        <a:bodyPr/>
        <a:lstStyle/>
        <a:p>
          <a:endParaRPr lang="en-US"/>
        </a:p>
      </dgm:t>
    </dgm:pt>
    <dgm:pt modelId="{DD60A055-E728-404E-915E-789EB897F20E}" type="sibTrans" cxnId="{8E4BAC52-4DFB-4DE1-8E82-B496BC80CC19}">
      <dgm:prSet/>
      <dgm:spPr/>
      <dgm:t>
        <a:bodyPr/>
        <a:lstStyle/>
        <a:p>
          <a:endParaRPr lang="en-US"/>
        </a:p>
      </dgm:t>
    </dgm:pt>
    <dgm:pt modelId="{E6B99505-E62B-4602-A946-2F95F1A0CAB3}">
      <dgm:prSet phldrT="[Text]"/>
      <dgm:spPr/>
      <dgm:t>
        <a:bodyPr/>
        <a:lstStyle/>
        <a:p>
          <a:r>
            <a:rPr lang="ro-RO" dirty="0"/>
            <a:t>Lipsa de orientare spre inovare &amp; </a:t>
          </a:r>
        </a:p>
        <a:p>
          <a:r>
            <a:rPr lang="ro-RO" dirty="0"/>
            <a:t>Dialog limitat cu Primarii/CJ-uri</a:t>
          </a:r>
          <a:endParaRPr lang="en-US" dirty="0"/>
        </a:p>
      </dgm:t>
    </dgm:pt>
    <dgm:pt modelId="{AFE3505B-7738-4388-A786-EA8689904639}" type="parTrans" cxnId="{938E3DBF-2E79-4B5A-AAFC-6DFD40B37D87}">
      <dgm:prSet/>
      <dgm:spPr/>
      <dgm:t>
        <a:bodyPr/>
        <a:lstStyle/>
        <a:p>
          <a:endParaRPr lang="en-US"/>
        </a:p>
      </dgm:t>
    </dgm:pt>
    <dgm:pt modelId="{B29BCA34-8B17-4EFD-88F9-ED456589DAC5}" type="sibTrans" cxnId="{938E3DBF-2E79-4B5A-AAFC-6DFD40B37D87}">
      <dgm:prSet/>
      <dgm:spPr/>
      <dgm:t>
        <a:bodyPr/>
        <a:lstStyle/>
        <a:p>
          <a:endParaRPr lang="en-US"/>
        </a:p>
      </dgm:t>
    </dgm:pt>
    <dgm:pt modelId="{12A94AB4-D7E2-468D-9814-65333B65E627}">
      <dgm:prSet phldrT="[Text]"/>
      <dgm:spPr/>
      <dgm:t>
        <a:bodyPr/>
        <a:lstStyle/>
        <a:p>
          <a:r>
            <a:rPr lang="ro-RO" dirty="0"/>
            <a:t>Nevoi financiare dincolo de cheltuielile din contractele de finanțare</a:t>
          </a:r>
          <a:endParaRPr lang="en-US" dirty="0"/>
        </a:p>
      </dgm:t>
    </dgm:pt>
    <dgm:pt modelId="{D719844F-0E9B-4144-9303-8E262C11A8B2}" type="parTrans" cxnId="{D3059D80-FBAF-4498-A880-C45220D08DC0}">
      <dgm:prSet/>
      <dgm:spPr/>
      <dgm:t>
        <a:bodyPr/>
        <a:lstStyle/>
        <a:p>
          <a:endParaRPr lang="en-US"/>
        </a:p>
      </dgm:t>
    </dgm:pt>
    <dgm:pt modelId="{8B507BD9-F5D3-4D7E-B5DD-2E5401706FE7}" type="sibTrans" cxnId="{D3059D80-FBAF-4498-A880-C45220D08DC0}">
      <dgm:prSet/>
      <dgm:spPr/>
      <dgm:t>
        <a:bodyPr/>
        <a:lstStyle/>
        <a:p>
          <a:endParaRPr lang="en-US"/>
        </a:p>
      </dgm:t>
    </dgm:pt>
    <dgm:pt modelId="{D805DF9F-1650-468D-8909-6924A25F694C}">
      <dgm:prSet phldrT="[Text]"/>
      <dgm:spPr/>
      <dgm:t>
        <a:bodyPr/>
        <a:lstStyle/>
        <a:p>
          <a:r>
            <a:rPr lang="ro-RO" dirty="0"/>
            <a:t>Inegalitate de dezvoltare </a:t>
          </a:r>
          <a:endParaRPr lang="en-US" dirty="0"/>
        </a:p>
      </dgm:t>
    </dgm:pt>
    <dgm:pt modelId="{AACCF718-71D1-4E54-B585-FF1434657DC7}" type="parTrans" cxnId="{E5D8ACF2-1E8E-4AB1-B0B3-1E587CD234F6}">
      <dgm:prSet/>
      <dgm:spPr/>
      <dgm:t>
        <a:bodyPr/>
        <a:lstStyle/>
        <a:p>
          <a:endParaRPr lang="en-US"/>
        </a:p>
      </dgm:t>
    </dgm:pt>
    <dgm:pt modelId="{DBD57C6D-AA7C-44B1-90C3-AB47D96C9DE8}" type="sibTrans" cxnId="{E5D8ACF2-1E8E-4AB1-B0B3-1E587CD234F6}">
      <dgm:prSet/>
      <dgm:spPr/>
      <dgm:t>
        <a:bodyPr/>
        <a:lstStyle/>
        <a:p>
          <a:endParaRPr lang="en-US"/>
        </a:p>
      </dgm:t>
    </dgm:pt>
    <dgm:pt modelId="{94123315-9B92-4489-9688-1ECD05D5F3D0}" type="pres">
      <dgm:prSet presAssocID="{8705A523-2D60-44FE-A233-8C3C02BB582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AC69DE8F-4DB4-4FB6-9C87-E332B2F52A80}" type="pres">
      <dgm:prSet presAssocID="{1AAC236A-27DE-46A9-80A1-23934ABC9608}" presName="root" presStyleCnt="0">
        <dgm:presLayoutVars>
          <dgm:chMax/>
          <dgm:chPref val="4"/>
        </dgm:presLayoutVars>
      </dgm:prSet>
      <dgm:spPr/>
    </dgm:pt>
    <dgm:pt modelId="{D10CB32B-C357-44C7-A13F-3C1F466C76FC}" type="pres">
      <dgm:prSet presAssocID="{1AAC236A-27DE-46A9-80A1-23934ABC9608}" presName="rootComposite" presStyleCnt="0">
        <dgm:presLayoutVars/>
      </dgm:prSet>
      <dgm:spPr/>
    </dgm:pt>
    <dgm:pt modelId="{EDF808DE-2C05-4BAC-B3AF-A20317D41708}" type="pres">
      <dgm:prSet presAssocID="{1AAC236A-27DE-46A9-80A1-23934ABC9608}" presName="rootText" presStyleLbl="node0" presStyleIdx="0" presStyleCnt="1">
        <dgm:presLayoutVars>
          <dgm:chMax/>
          <dgm:chPref val="4"/>
        </dgm:presLayoutVars>
      </dgm:prSet>
      <dgm:spPr/>
    </dgm:pt>
    <dgm:pt modelId="{B8102EE6-CB10-4C31-8BA0-EDFDF2AB7421}" type="pres">
      <dgm:prSet presAssocID="{1AAC236A-27DE-46A9-80A1-23934ABC9608}" presName="childShape" presStyleCnt="0">
        <dgm:presLayoutVars>
          <dgm:chMax val="0"/>
          <dgm:chPref val="0"/>
        </dgm:presLayoutVars>
      </dgm:prSet>
      <dgm:spPr/>
    </dgm:pt>
    <dgm:pt modelId="{1AD33AA0-F20F-4719-AFAC-E6F58E78F386}" type="pres">
      <dgm:prSet presAssocID="{08346224-5DBC-43CB-848B-870114534E13}" presName="childComposite" presStyleCnt="0">
        <dgm:presLayoutVars>
          <dgm:chMax val="0"/>
          <dgm:chPref val="0"/>
        </dgm:presLayoutVars>
      </dgm:prSet>
      <dgm:spPr/>
    </dgm:pt>
    <dgm:pt modelId="{3189DFC8-B1CE-406F-A823-C7179D497496}" type="pres">
      <dgm:prSet presAssocID="{08346224-5DBC-43CB-848B-870114534E13}" presName="Image" presStyleLbl="node1" presStyleIdx="0" presStyleCnt="5"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  <dgm:extLst>
        <a:ext uri="{E40237B7-FDA0-4F09-8148-C483321AD2D9}">
          <dgm14:cNvPr xmlns:dgm14="http://schemas.microsoft.com/office/drawing/2010/diagram" id="0" name="" descr="Hashtag notification"/>
        </a:ext>
      </dgm:extLst>
    </dgm:pt>
    <dgm:pt modelId="{A03042C5-F088-43BD-B170-39A83A4B2810}" type="pres">
      <dgm:prSet presAssocID="{08346224-5DBC-43CB-848B-870114534E13}" presName="childText" presStyleLbl="lnNode1" presStyleIdx="0" presStyleCnt="5">
        <dgm:presLayoutVars>
          <dgm:chMax val="0"/>
          <dgm:chPref val="0"/>
          <dgm:bulletEnabled val="1"/>
        </dgm:presLayoutVars>
      </dgm:prSet>
      <dgm:spPr/>
    </dgm:pt>
    <dgm:pt modelId="{3DE382AD-EE3E-4006-A317-1232E9CFB04E}" type="pres">
      <dgm:prSet presAssocID="{D805DF9F-1650-468D-8909-6924A25F694C}" presName="childComposite" presStyleCnt="0">
        <dgm:presLayoutVars>
          <dgm:chMax val="0"/>
          <dgm:chPref val="0"/>
        </dgm:presLayoutVars>
      </dgm:prSet>
      <dgm:spPr/>
    </dgm:pt>
    <dgm:pt modelId="{B6DFE46A-85BA-4B4F-9AA0-4576557890B2}" type="pres">
      <dgm:prSet presAssocID="{D805DF9F-1650-468D-8909-6924A25F694C}" presName="Image" presStyleLbl="node1" presStyleIdx="1" presStyleCnt="5"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  <dgm:extLst>
        <a:ext uri="{E40237B7-FDA0-4F09-8148-C483321AD2D9}">
          <dgm14:cNvPr xmlns:dgm14="http://schemas.microsoft.com/office/drawing/2010/diagram" id="0" name="" descr="Hashtag notification"/>
        </a:ext>
      </dgm:extLst>
    </dgm:pt>
    <dgm:pt modelId="{2B34FE3F-E9A9-441D-BBAC-D1D50FCB5D4B}" type="pres">
      <dgm:prSet presAssocID="{D805DF9F-1650-468D-8909-6924A25F694C}" presName="childText" presStyleLbl="lnNode1" presStyleIdx="1" presStyleCnt="5">
        <dgm:presLayoutVars>
          <dgm:chMax val="0"/>
          <dgm:chPref val="0"/>
          <dgm:bulletEnabled val="1"/>
        </dgm:presLayoutVars>
      </dgm:prSet>
      <dgm:spPr/>
    </dgm:pt>
    <dgm:pt modelId="{6C33B262-5F43-402D-A8A5-A5E2D87F5842}" type="pres">
      <dgm:prSet presAssocID="{E6B99505-E62B-4602-A946-2F95F1A0CAB3}" presName="childComposite" presStyleCnt="0">
        <dgm:presLayoutVars>
          <dgm:chMax val="0"/>
          <dgm:chPref val="0"/>
        </dgm:presLayoutVars>
      </dgm:prSet>
      <dgm:spPr/>
    </dgm:pt>
    <dgm:pt modelId="{B92EC099-C632-473F-A61D-B51E66BBC4DC}" type="pres">
      <dgm:prSet presAssocID="{E6B99505-E62B-4602-A946-2F95F1A0CAB3}" presName="Image" presStyleLbl="node1" presStyleIdx="2" presStyleCnt="5"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  <dgm:extLst>
        <a:ext uri="{E40237B7-FDA0-4F09-8148-C483321AD2D9}">
          <dgm14:cNvPr xmlns:dgm14="http://schemas.microsoft.com/office/drawing/2010/diagram" id="0" name="" descr="Hashtag notification"/>
        </a:ext>
      </dgm:extLst>
    </dgm:pt>
    <dgm:pt modelId="{35D99A55-C198-42B2-BDDC-E8347105CD7E}" type="pres">
      <dgm:prSet presAssocID="{E6B99505-E62B-4602-A946-2F95F1A0CAB3}" presName="childText" presStyleLbl="lnNode1" presStyleIdx="2" presStyleCnt="5" custLinFactNeighborX="512" custLinFactNeighborY="-1365">
        <dgm:presLayoutVars>
          <dgm:chMax val="0"/>
          <dgm:chPref val="0"/>
          <dgm:bulletEnabled val="1"/>
        </dgm:presLayoutVars>
      </dgm:prSet>
      <dgm:spPr/>
    </dgm:pt>
    <dgm:pt modelId="{A8C15EC4-56B3-4026-92E3-7D36C40108CD}" type="pres">
      <dgm:prSet presAssocID="{12A94AB4-D7E2-468D-9814-65333B65E627}" presName="childComposite" presStyleCnt="0">
        <dgm:presLayoutVars>
          <dgm:chMax val="0"/>
          <dgm:chPref val="0"/>
        </dgm:presLayoutVars>
      </dgm:prSet>
      <dgm:spPr/>
    </dgm:pt>
    <dgm:pt modelId="{2EC732AE-3596-43DD-9234-BB276EBB1C6C}" type="pres">
      <dgm:prSet presAssocID="{12A94AB4-D7E2-468D-9814-65333B65E627}" presName="Image" presStyleLbl="node1" presStyleIdx="3" presStyleCnt="5"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  <dgm:extLst>
        <a:ext uri="{E40237B7-FDA0-4F09-8148-C483321AD2D9}">
          <dgm14:cNvPr xmlns:dgm14="http://schemas.microsoft.com/office/drawing/2010/diagram" id="0" name="" descr="Hashtag notification"/>
        </a:ext>
      </dgm:extLst>
    </dgm:pt>
    <dgm:pt modelId="{AE252726-3FD8-49A0-9EE2-A27B5907FBCB}" type="pres">
      <dgm:prSet presAssocID="{12A94AB4-D7E2-468D-9814-65333B65E627}" presName="childText" presStyleLbl="lnNode1" presStyleIdx="3" presStyleCnt="5">
        <dgm:presLayoutVars>
          <dgm:chMax val="0"/>
          <dgm:chPref val="0"/>
          <dgm:bulletEnabled val="1"/>
        </dgm:presLayoutVars>
      </dgm:prSet>
      <dgm:spPr/>
    </dgm:pt>
    <dgm:pt modelId="{8F6A71EB-C9D0-4105-BEDC-3050DF1424F0}" type="pres">
      <dgm:prSet presAssocID="{4F256716-7D8E-4BF4-9A86-668F9F0BF509}" presName="childComposite" presStyleCnt="0">
        <dgm:presLayoutVars>
          <dgm:chMax val="0"/>
          <dgm:chPref val="0"/>
        </dgm:presLayoutVars>
      </dgm:prSet>
      <dgm:spPr/>
    </dgm:pt>
    <dgm:pt modelId="{87666E78-A0EE-4A1B-AF58-F3C228EEE149}" type="pres">
      <dgm:prSet presAssocID="{4F256716-7D8E-4BF4-9A86-668F9F0BF509}" presName="Image" presStyleLbl="node1" presStyleIdx="4" presStyleCnt="5"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  <dgm:extLst>
        <a:ext uri="{E40237B7-FDA0-4F09-8148-C483321AD2D9}">
          <dgm14:cNvPr xmlns:dgm14="http://schemas.microsoft.com/office/drawing/2010/diagram" id="0" name="" descr="Hashtag notification"/>
        </a:ext>
      </dgm:extLst>
    </dgm:pt>
    <dgm:pt modelId="{36AE0D84-C382-4D4C-A5D1-0AF6A71D4452}" type="pres">
      <dgm:prSet presAssocID="{4F256716-7D8E-4BF4-9A86-668F9F0BF509}" presName="childText" presStyleLbl="ln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DCB67F02-8007-44C0-A3D2-9670D590F077}" srcId="{1AAC236A-27DE-46A9-80A1-23934ABC9608}" destId="{08346224-5DBC-43CB-848B-870114534E13}" srcOrd="0" destOrd="0" parTransId="{67BA46BF-92A0-468D-B7B6-42DCD33E2D57}" sibTransId="{2C95EFE9-226E-40D5-811F-D5688EDB3222}"/>
    <dgm:cxn modelId="{81F5E706-1ADB-45BC-B8C5-E068972C30F8}" type="presOf" srcId="{08346224-5DBC-43CB-848B-870114534E13}" destId="{A03042C5-F088-43BD-B170-39A83A4B2810}" srcOrd="0" destOrd="0" presId="urn:microsoft.com/office/officeart/2008/layout/PictureAccentList"/>
    <dgm:cxn modelId="{0A32D616-987F-4B2A-9325-91DD32D31C40}" type="presOf" srcId="{D805DF9F-1650-468D-8909-6924A25F694C}" destId="{2B34FE3F-E9A9-441D-BBAC-D1D50FCB5D4B}" srcOrd="0" destOrd="0" presId="urn:microsoft.com/office/officeart/2008/layout/PictureAccentList"/>
    <dgm:cxn modelId="{A66AD327-1DD3-4664-8413-662AA5ECD2A3}" type="presOf" srcId="{E6B99505-E62B-4602-A946-2F95F1A0CAB3}" destId="{35D99A55-C198-42B2-BDDC-E8347105CD7E}" srcOrd="0" destOrd="0" presId="urn:microsoft.com/office/officeart/2008/layout/PictureAccentList"/>
    <dgm:cxn modelId="{8E4BAC52-4DFB-4DE1-8E82-B496BC80CC19}" srcId="{1AAC236A-27DE-46A9-80A1-23934ABC9608}" destId="{4F256716-7D8E-4BF4-9A86-668F9F0BF509}" srcOrd="4" destOrd="0" parTransId="{99BCF44F-BF3F-48C0-914D-575C9BB9E3A5}" sibTransId="{DD60A055-E728-404E-915E-789EB897F20E}"/>
    <dgm:cxn modelId="{AF08B57C-2B38-4C30-9F9B-1A542C048DCC}" type="presOf" srcId="{1AAC236A-27DE-46A9-80A1-23934ABC9608}" destId="{EDF808DE-2C05-4BAC-B3AF-A20317D41708}" srcOrd="0" destOrd="0" presId="urn:microsoft.com/office/officeart/2008/layout/PictureAccentList"/>
    <dgm:cxn modelId="{D3059D80-FBAF-4498-A880-C45220D08DC0}" srcId="{1AAC236A-27DE-46A9-80A1-23934ABC9608}" destId="{12A94AB4-D7E2-468D-9814-65333B65E627}" srcOrd="3" destOrd="0" parTransId="{D719844F-0E9B-4144-9303-8E262C11A8B2}" sibTransId="{8B507BD9-F5D3-4D7E-B5DD-2E5401706FE7}"/>
    <dgm:cxn modelId="{B5873EA3-DBC5-4898-8560-C27F69613FC7}" type="presOf" srcId="{8705A523-2D60-44FE-A233-8C3C02BB5821}" destId="{94123315-9B92-4489-9688-1ECD05D5F3D0}" srcOrd="0" destOrd="0" presId="urn:microsoft.com/office/officeart/2008/layout/PictureAccentList"/>
    <dgm:cxn modelId="{F87978B9-9E39-4F46-AB54-08BC8BFD6AA5}" srcId="{8705A523-2D60-44FE-A233-8C3C02BB5821}" destId="{1AAC236A-27DE-46A9-80A1-23934ABC9608}" srcOrd="0" destOrd="0" parTransId="{E1E99FE7-0E08-43CB-85EE-7BD4BA540365}" sibTransId="{EB870199-4A0D-4545-B110-AAF2D2ED813F}"/>
    <dgm:cxn modelId="{241BF3BE-3F67-4640-88EA-DB1995447096}" type="presOf" srcId="{4F256716-7D8E-4BF4-9A86-668F9F0BF509}" destId="{36AE0D84-C382-4D4C-A5D1-0AF6A71D4452}" srcOrd="0" destOrd="0" presId="urn:microsoft.com/office/officeart/2008/layout/PictureAccentList"/>
    <dgm:cxn modelId="{938E3DBF-2E79-4B5A-AAFC-6DFD40B37D87}" srcId="{1AAC236A-27DE-46A9-80A1-23934ABC9608}" destId="{E6B99505-E62B-4602-A946-2F95F1A0CAB3}" srcOrd="2" destOrd="0" parTransId="{AFE3505B-7738-4388-A786-EA8689904639}" sibTransId="{B29BCA34-8B17-4EFD-88F9-ED456589DAC5}"/>
    <dgm:cxn modelId="{9ABB1FCD-2BEA-4FBC-97FA-EF63A25F2039}" type="presOf" srcId="{12A94AB4-D7E2-468D-9814-65333B65E627}" destId="{AE252726-3FD8-49A0-9EE2-A27B5907FBCB}" srcOrd="0" destOrd="0" presId="urn:microsoft.com/office/officeart/2008/layout/PictureAccentList"/>
    <dgm:cxn modelId="{E5D8ACF2-1E8E-4AB1-B0B3-1E587CD234F6}" srcId="{1AAC236A-27DE-46A9-80A1-23934ABC9608}" destId="{D805DF9F-1650-468D-8909-6924A25F694C}" srcOrd="1" destOrd="0" parTransId="{AACCF718-71D1-4E54-B585-FF1434657DC7}" sibTransId="{DBD57C6D-AA7C-44B1-90C3-AB47D96C9DE8}"/>
    <dgm:cxn modelId="{B0C98D01-1874-4465-851D-B1A2DACC68B8}" type="presParOf" srcId="{94123315-9B92-4489-9688-1ECD05D5F3D0}" destId="{AC69DE8F-4DB4-4FB6-9C87-E332B2F52A80}" srcOrd="0" destOrd="0" presId="urn:microsoft.com/office/officeart/2008/layout/PictureAccentList"/>
    <dgm:cxn modelId="{2050E0DA-5F3A-43F1-B690-99D8B7B70005}" type="presParOf" srcId="{AC69DE8F-4DB4-4FB6-9C87-E332B2F52A80}" destId="{D10CB32B-C357-44C7-A13F-3C1F466C76FC}" srcOrd="0" destOrd="0" presId="urn:microsoft.com/office/officeart/2008/layout/PictureAccentList"/>
    <dgm:cxn modelId="{2CD31D2F-CBED-4CEE-A34F-B872F6B5E9F3}" type="presParOf" srcId="{D10CB32B-C357-44C7-A13F-3C1F466C76FC}" destId="{EDF808DE-2C05-4BAC-B3AF-A20317D41708}" srcOrd="0" destOrd="0" presId="urn:microsoft.com/office/officeart/2008/layout/PictureAccentList"/>
    <dgm:cxn modelId="{6802ABD1-2D7E-4160-AF5B-FDF89EBBD51A}" type="presParOf" srcId="{AC69DE8F-4DB4-4FB6-9C87-E332B2F52A80}" destId="{B8102EE6-CB10-4C31-8BA0-EDFDF2AB7421}" srcOrd="1" destOrd="0" presId="urn:microsoft.com/office/officeart/2008/layout/PictureAccentList"/>
    <dgm:cxn modelId="{248A3823-9270-4D4C-84F8-B4F65B6C6F6E}" type="presParOf" srcId="{B8102EE6-CB10-4C31-8BA0-EDFDF2AB7421}" destId="{1AD33AA0-F20F-4719-AFAC-E6F58E78F386}" srcOrd="0" destOrd="0" presId="urn:microsoft.com/office/officeart/2008/layout/PictureAccentList"/>
    <dgm:cxn modelId="{7BC8F509-8058-49FE-9A4C-ED1B0B067312}" type="presParOf" srcId="{1AD33AA0-F20F-4719-AFAC-E6F58E78F386}" destId="{3189DFC8-B1CE-406F-A823-C7179D497496}" srcOrd="0" destOrd="0" presId="urn:microsoft.com/office/officeart/2008/layout/PictureAccentList"/>
    <dgm:cxn modelId="{C10C2F9E-51A3-42B1-A3ED-EBA83E6B0DCE}" type="presParOf" srcId="{1AD33AA0-F20F-4719-AFAC-E6F58E78F386}" destId="{A03042C5-F088-43BD-B170-39A83A4B2810}" srcOrd="1" destOrd="0" presId="urn:microsoft.com/office/officeart/2008/layout/PictureAccentList"/>
    <dgm:cxn modelId="{EAE976A5-D2BB-4BCF-9AAB-953C85BD59A3}" type="presParOf" srcId="{B8102EE6-CB10-4C31-8BA0-EDFDF2AB7421}" destId="{3DE382AD-EE3E-4006-A317-1232E9CFB04E}" srcOrd="1" destOrd="0" presId="urn:microsoft.com/office/officeart/2008/layout/PictureAccentList"/>
    <dgm:cxn modelId="{7144D104-6B65-4DBF-A79D-BE2170AB5249}" type="presParOf" srcId="{3DE382AD-EE3E-4006-A317-1232E9CFB04E}" destId="{B6DFE46A-85BA-4B4F-9AA0-4576557890B2}" srcOrd="0" destOrd="0" presId="urn:microsoft.com/office/officeart/2008/layout/PictureAccentList"/>
    <dgm:cxn modelId="{E49981D3-AD66-4576-9DBB-A75F09A892F2}" type="presParOf" srcId="{3DE382AD-EE3E-4006-A317-1232E9CFB04E}" destId="{2B34FE3F-E9A9-441D-BBAC-D1D50FCB5D4B}" srcOrd="1" destOrd="0" presId="urn:microsoft.com/office/officeart/2008/layout/PictureAccentList"/>
    <dgm:cxn modelId="{A92160DB-4892-4561-8632-AF163B9A3260}" type="presParOf" srcId="{B8102EE6-CB10-4C31-8BA0-EDFDF2AB7421}" destId="{6C33B262-5F43-402D-A8A5-A5E2D87F5842}" srcOrd="2" destOrd="0" presId="urn:microsoft.com/office/officeart/2008/layout/PictureAccentList"/>
    <dgm:cxn modelId="{A1748CA6-A808-4735-AC1F-1922ADC0607D}" type="presParOf" srcId="{6C33B262-5F43-402D-A8A5-A5E2D87F5842}" destId="{B92EC099-C632-473F-A61D-B51E66BBC4DC}" srcOrd="0" destOrd="0" presId="urn:microsoft.com/office/officeart/2008/layout/PictureAccentList"/>
    <dgm:cxn modelId="{E14B35FD-E23B-4DCA-B224-7732FA3B2422}" type="presParOf" srcId="{6C33B262-5F43-402D-A8A5-A5E2D87F5842}" destId="{35D99A55-C198-42B2-BDDC-E8347105CD7E}" srcOrd="1" destOrd="0" presId="urn:microsoft.com/office/officeart/2008/layout/PictureAccentList"/>
    <dgm:cxn modelId="{53AF4D4A-90CC-4FA2-97DD-1701EABE3E2C}" type="presParOf" srcId="{B8102EE6-CB10-4C31-8BA0-EDFDF2AB7421}" destId="{A8C15EC4-56B3-4026-92E3-7D36C40108CD}" srcOrd="3" destOrd="0" presId="urn:microsoft.com/office/officeart/2008/layout/PictureAccentList"/>
    <dgm:cxn modelId="{BB10038B-FC7C-46D4-984B-F4717D06803C}" type="presParOf" srcId="{A8C15EC4-56B3-4026-92E3-7D36C40108CD}" destId="{2EC732AE-3596-43DD-9234-BB276EBB1C6C}" srcOrd="0" destOrd="0" presId="urn:microsoft.com/office/officeart/2008/layout/PictureAccentList"/>
    <dgm:cxn modelId="{7458CC93-D218-4AF5-8FA3-867355EB0DDB}" type="presParOf" srcId="{A8C15EC4-56B3-4026-92E3-7D36C40108CD}" destId="{AE252726-3FD8-49A0-9EE2-A27B5907FBCB}" srcOrd="1" destOrd="0" presId="urn:microsoft.com/office/officeart/2008/layout/PictureAccentList"/>
    <dgm:cxn modelId="{8352FE50-607E-4F20-B18C-06C843153CFF}" type="presParOf" srcId="{B8102EE6-CB10-4C31-8BA0-EDFDF2AB7421}" destId="{8F6A71EB-C9D0-4105-BEDC-3050DF1424F0}" srcOrd="4" destOrd="0" presId="urn:microsoft.com/office/officeart/2008/layout/PictureAccentList"/>
    <dgm:cxn modelId="{7487EA30-697D-48E1-9E4A-F55C70BDF141}" type="presParOf" srcId="{8F6A71EB-C9D0-4105-BEDC-3050DF1424F0}" destId="{87666E78-A0EE-4A1B-AF58-F3C228EEE149}" srcOrd="0" destOrd="0" presId="urn:microsoft.com/office/officeart/2008/layout/PictureAccentList"/>
    <dgm:cxn modelId="{5B37ABBA-76DE-4E0E-B9A2-079863CDBB8E}" type="presParOf" srcId="{8F6A71EB-C9D0-4105-BEDC-3050DF1424F0}" destId="{36AE0D84-C382-4D4C-A5D1-0AF6A71D445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05A523-2D60-44FE-A233-8C3C02BB5821}" type="doc">
      <dgm:prSet loTypeId="urn:microsoft.com/office/officeart/2008/layout/PictureAccentList" loCatId="list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AAC236A-27DE-46A9-80A1-23934ABC9608}">
      <dgm:prSet phldrT="[Text]"/>
      <dgm:spPr/>
      <dgm:t>
        <a:bodyPr/>
        <a:lstStyle/>
        <a:p>
          <a:r>
            <a:rPr lang="ro-RO" dirty="0"/>
            <a:t>Masuri la nivel de PR NV</a:t>
          </a:r>
          <a:endParaRPr lang="en-US" dirty="0"/>
        </a:p>
      </dgm:t>
    </dgm:pt>
    <dgm:pt modelId="{E1E99FE7-0E08-43CB-85EE-7BD4BA540365}" type="parTrans" cxnId="{F87978B9-9E39-4F46-AB54-08BC8BFD6AA5}">
      <dgm:prSet/>
      <dgm:spPr/>
      <dgm:t>
        <a:bodyPr/>
        <a:lstStyle/>
        <a:p>
          <a:endParaRPr lang="en-US"/>
        </a:p>
      </dgm:t>
    </dgm:pt>
    <dgm:pt modelId="{EB870199-4A0D-4545-B110-AAF2D2ED813F}" type="sibTrans" cxnId="{F87978B9-9E39-4F46-AB54-08BC8BFD6AA5}">
      <dgm:prSet/>
      <dgm:spPr/>
      <dgm:t>
        <a:bodyPr/>
        <a:lstStyle/>
        <a:p>
          <a:endParaRPr lang="en-US"/>
        </a:p>
      </dgm:t>
    </dgm:pt>
    <dgm:pt modelId="{08346224-5DBC-43CB-848B-870114534E13}">
      <dgm:prSet phldrT="[Text]"/>
      <dgm:spPr/>
      <dgm:t>
        <a:bodyPr/>
        <a:lstStyle/>
        <a:p>
          <a:r>
            <a:rPr lang="ro-RO" dirty="0"/>
            <a:t>Alegeri prioritare</a:t>
          </a:r>
          <a:endParaRPr lang="en-US" dirty="0"/>
        </a:p>
      </dgm:t>
    </dgm:pt>
    <dgm:pt modelId="{67BA46BF-92A0-468D-B7B6-42DCD33E2D57}" type="parTrans" cxnId="{DCB67F02-8007-44C0-A3D2-9670D590F077}">
      <dgm:prSet/>
      <dgm:spPr/>
      <dgm:t>
        <a:bodyPr/>
        <a:lstStyle/>
        <a:p>
          <a:endParaRPr lang="en-US"/>
        </a:p>
      </dgm:t>
    </dgm:pt>
    <dgm:pt modelId="{2C95EFE9-226E-40D5-811F-D5688EDB3222}" type="sibTrans" cxnId="{DCB67F02-8007-44C0-A3D2-9670D590F077}">
      <dgm:prSet/>
      <dgm:spPr/>
      <dgm:t>
        <a:bodyPr/>
        <a:lstStyle/>
        <a:p>
          <a:endParaRPr lang="en-US"/>
        </a:p>
      </dgm:t>
    </dgm:pt>
    <dgm:pt modelId="{4F256716-7D8E-4BF4-9A86-668F9F0BF509}">
      <dgm:prSet phldrT="[Text]"/>
      <dgm:spPr/>
      <dgm:t>
        <a:bodyPr/>
        <a:lstStyle/>
        <a:p>
          <a:r>
            <a:rPr lang="ro-RO" dirty="0"/>
            <a:t>Instrument financiar prin administrator de grant</a:t>
          </a:r>
          <a:endParaRPr lang="en-US" dirty="0"/>
        </a:p>
      </dgm:t>
    </dgm:pt>
    <dgm:pt modelId="{99BCF44F-BF3F-48C0-914D-575C9BB9E3A5}" type="parTrans" cxnId="{8E4BAC52-4DFB-4DE1-8E82-B496BC80CC19}">
      <dgm:prSet/>
      <dgm:spPr/>
      <dgm:t>
        <a:bodyPr/>
        <a:lstStyle/>
        <a:p>
          <a:endParaRPr lang="en-US"/>
        </a:p>
      </dgm:t>
    </dgm:pt>
    <dgm:pt modelId="{DD60A055-E728-404E-915E-789EB897F20E}" type="sibTrans" cxnId="{8E4BAC52-4DFB-4DE1-8E82-B496BC80CC19}">
      <dgm:prSet/>
      <dgm:spPr/>
      <dgm:t>
        <a:bodyPr/>
        <a:lstStyle/>
        <a:p>
          <a:endParaRPr lang="en-US"/>
        </a:p>
      </dgm:t>
    </dgm:pt>
    <dgm:pt modelId="{E6B99505-E62B-4602-A946-2F95F1A0CAB3}">
      <dgm:prSet phldrT="[Text]"/>
      <dgm:spPr/>
      <dgm:t>
        <a:bodyPr/>
        <a:lstStyle/>
        <a:p>
          <a:r>
            <a:rPr lang="ro-RO" dirty="0"/>
            <a:t>Dezvoltare de Parcuri de specializare inteligentă</a:t>
          </a:r>
          <a:endParaRPr lang="en-US" dirty="0"/>
        </a:p>
      </dgm:t>
    </dgm:pt>
    <dgm:pt modelId="{AFE3505B-7738-4388-A786-EA8689904639}" type="parTrans" cxnId="{938E3DBF-2E79-4B5A-AAFC-6DFD40B37D87}">
      <dgm:prSet/>
      <dgm:spPr/>
      <dgm:t>
        <a:bodyPr/>
        <a:lstStyle/>
        <a:p>
          <a:endParaRPr lang="en-US"/>
        </a:p>
      </dgm:t>
    </dgm:pt>
    <dgm:pt modelId="{B29BCA34-8B17-4EFD-88F9-ED456589DAC5}" type="sibTrans" cxnId="{938E3DBF-2E79-4B5A-AAFC-6DFD40B37D87}">
      <dgm:prSet/>
      <dgm:spPr/>
      <dgm:t>
        <a:bodyPr/>
        <a:lstStyle/>
        <a:p>
          <a:endParaRPr lang="en-US"/>
        </a:p>
      </dgm:t>
    </dgm:pt>
    <dgm:pt modelId="{12A94AB4-D7E2-468D-9814-65333B65E627}">
      <dgm:prSet phldrT="[Text]"/>
      <dgm:spPr/>
      <dgm:t>
        <a:bodyPr/>
        <a:lstStyle/>
        <a:p>
          <a:r>
            <a:rPr lang="ro-RO" dirty="0"/>
            <a:t>Dialog cu Bănci în afara solutiilor din Program &amp; implicare actori catalizatori </a:t>
          </a:r>
          <a:endParaRPr lang="en-US" dirty="0"/>
        </a:p>
      </dgm:t>
    </dgm:pt>
    <dgm:pt modelId="{D719844F-0E9B-4144-9303-8E262C11A8B2}" type="parTrans" cxnId="{D3059D80-FBAF-4498-A880-C45220D08DC0}">
      <dgm:prSet/>
      <dgm:spPr/>
      <dgm:t>
        <a:bodyPr/>
        <a:lstStyle/>
        <a:p>
          <a:endParaRPr lang="en-US"/>
        </a:p>
      </dgm:t>
    </dgm:pt>
    <dgm:pt modelId="{8B507BD9-F5D3-4D7E-B5DD-2E5401706FE7}" type="sibTrans" cxnId="{D3059D80-FBAF-4498-A880-C45220D08DC0}">
      <dgm:prSet/>
      <dgm:spPr/>
      <dgm:t>
        <a:bodyPr/>
        <a:lstStyle/>
        <a:p>
          <a:endParaRPr lang="en-US"/>
        </a:p>
      </dgm:t>
    </dgm:pt>
    <dgm:pt modelId="{94123315-9B92-4489-9688-1ECD05D5F3D0}" type="pres">
      <dgm:prSet presAssocID="{8705A523-2D60-44FE-A233-8C3C02BB582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AC69DE8F-4DB4-4FB6-9C87-E332B2F52A80}" type="pres">
      <dgm:prSet presAssocID="{1AAC236A-27DE-46A9-80A1-23934ABC9608}" presName="root" presStyleCnt="0">
        <dgm:presLayoutVars>
          <dgm:chMax/>
          <dgm:chPref val="4"/>
        </dgm:presLayoutVars>
      </dgm:prSet>
      <dgm:spPr/>
    </dgm:pt>
    <dgm:pt modelId="{D10CB32B-C357-44C7-A13F-3C1F466C76FC}" type="pres">
      <dgm:prSet presAssocID="{1AAC236A-27DE-46A9-80A1-23934ABC9608}" presName="rootComposite" presStyleCnt="0">
        <dgm:presLayoutVars/>
      </dgm:prSet>
      <dgm:spPr/>
    </dgm:pt>
    <dgm:pt modelId="{EDF808DE-2C05-4BAC-B3AF-A20317D41708}" type="pres">
      <dgm:prSet presAssocID="{1AAC236A-27DE-46A9-80A1-23934ABC9608}" presName="rootText" presStyleLbl="node0" presStyleIdx="0" presStyleCnt="1">
        <dgm:presLayoutVars>
          <dgm:chMax/>
          <dgm:chPref val="4"/>
        </dgm:presLayoutVars>
      </dgm:prSet>
      <dgm:spPr/>
    </dgm:pt>
    <dgm:pt modelId="{B8102EE6-CB10-4C31-8BA0-EDFDF2AB7421}" type="pres">
      <dgm:prSet presAssocID="{1AAC236A-27DE-46A9-80A1-23934ABC9608}" presName="childShape" presStyleCnt="0">
        <dgm:presLayoutVars>
          <dgm:chMax val="0"/>
          <dgm:chPref val="0"/>
        </dgm:presLayoutVars>
      </dgm:prSet>
      <dgm:spPr/>
    </dgm:pt>
    <dgm:pt modelId="{1AD33AA0-F20F-4719-AFAC-E6F58E78F386}" type="pres">
      <dgm:prSet presAssocID="{08346224-5DBC-43CB-848B-870114534E13}" presName="childComposite" presStyleCnt="0">
        <dgm:presLayoutVars>
          <dgm:chMax val="0"/>
          <dgm:chPref val="0"/>
        </dgm:presLayoutVars>
      </dgm:prSet>
      <dgm:spPr/>
    </dgm:pt>
    <dgm:pt modelId="{3189DFC8-B1CE-406F-A823-C7179D497496}" type="pres">
      <dgm:prSet presAssocID="{08346224-5DBC-43CB-848B-870114534E13}" presName="Image" presStyleLbl="node1" presStyleIdx="0" presStyleCnt="4"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  <dgm:extLst>
        <a:ext uri="{E40237B7-FDA0-4F09-8148-C483321AD2D9}">
          <dgm14:cNvPr xmlns:dgm14="http://schemas.microsoft.com/office/drawing/2010/diagram" id="0" name="" descr="Hashtag notification"/>
        </a:ext>
      </dgm:extLst>
    </dgm:pt>
    <dgm:pt modelId="{A03042C5-F088-43BD-B170-39A83A4B2810}" type="pres">
      <dgm:prSet presAssocID="{08346224-5DBC-43CB-848B-870114534E13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</dgm:pt>
    <dgm:pt modelId="{6C33B262-5F43-402D-A8A5-A5E2D87F5842}" type="pres">
      <dgm:prSet presAssocID="{E6B99505-E62B-4602-A946-2F95F1A0CAB3}" presName="childComposite" presStyleCnt="0">
        <dgm:presLayoutVars>
          <dgm:chMax val="0"/>
          <dgm:chPref val="0"/>
        </dgm:presLayoutVars>
      </dgm:prSet>
      <dgm:spPr/>
    </dgm:pt>
    <dgm:pt modelId="{B92EC099-C632-473F-A61D-B51E66BBC4DC}" type="pres">
      <dgm:prSet presAssocID="{E6B99505-E62B-4602-A946-2F95F1A0CAB3}" presName="Image" presStyleLbl="node1" presStyleIdx="1" presStyleCnt="4"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  <dgm:extLst>
        <a:ext uri="{E40237B7-FDA0-4F09-8148-C483321AD2D9}">
          <dgm14:cNvPr xmlns:dgm14="http://schemas.microsoft.com/office/drawing/2010/diagram" id="0" name="" descr="Hashtag notification"/>
        </a:ext>
      </dgm:extLst>
    </dgm:pt>
    <dgm:pt modelId="{35D99A55-C198-42B2-BDDC-E8347105CD7E}" type="pres">
      <dgm:prSet presAssocID="{E6B99505-E62B-4602-A946-2F95F1A0CAB3}" presName="childText" presStyleLbl="lnNode1" presStyleIdx="1" presStyleCnt="4" custLinFactNeighborX="512" custLinFactNeighborY="-1365">
        <dgm:presLayoutVars>
          <dgm:chMax val="0"/>
          <dgm:chPref val="0"/>
          <dgm:bulletEnabled val="1"/>
        </dgm:presLayoutVars>
      </dgm:prSet>
      <dgm:spPr/>
    </dgm:pt>
    <dgm:pt modelId="{A8C15EC4-56B3-4026-92E3-7D36C40108CD}" type="pres">
      <dgm:prSet presAssocID="{12A94AB4-D7E2-468D-9814-65333B65E627}" presName="childComposite" presStyleCnt="0">
        <dgm:presLayoutVars>
          <dgm:chMax val="0"/>
          <dgm:chPref val="0"/>
        </dgm:presLayoutVars>
      </dgm:prSet>
      <dgm:spPr/>
    </dgm:pt>
    <dgm:pt modelId="{2EC732AE-3596-43DD-9234-BB276EBB1C6C}" type="pres">
      <dgm:prSet presAssocID="{12A94AB4-D7E2-468D-9814-65333B65E627}" presName="Image" presStyleLbl="node1" presStyleIdx="2" presStyleCnt="4"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  <dgm:extLst>
        <a:ext uri="{E40237B7-FDA0-4F09-8148-C483321AD2D9}">
          <dgm14:cNvPr xmlns:dgm14="http://schemas.microsoft.com/office/drawing/2010/diagram" id="0" name="" descr="Hashtag notification"/>
        </a:ext>
      </dgm:extLst>
    </dgm:pt>
    <dgm:pt modelId="{AE252726-3FD8-49A0-9EE2-A27B5907FBCB}" type="pres">
      <dgm:prSet presAssocID="{12A94AB4-D7E2-468D-9814-65333B65E627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</dgm:pt>
    <dgm:pt modelId="{8F6A71EB-C9D0-4105-BEDC-3050DF1424F0}" type="pres">
      <dgm:prSet presAssocID="{4F256716-7D8E-4BF4-9A86-668F9F0BF509}" presName="childComposite" presStyleCnt="0">
        <dgm:presLayoutVars>
          <dgm:chMax val="0"/>
          <dgm:chPref val="0"/>
        </dgm:presLayoutVars>
      </dgm:prSet>
      <dgm:spPr/>
    </dgm:pt>
    <dgm:pt modelId="{87666E78-A0EE-4A1B-AF58-F3C228EEE149}" type="pres">
      <dgm:prSet presAssocID="{4F256716-7D8E-4BF4-9A86-668F9F0BF509}" presName="Image" presStyleLbl="node1" presStyleIdx="3" presStyleCnt="4"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  <dgm:extLst>
        <a:ext uri="{E40237B7-FDA0-4F09-8148-C483321AD2D9}">
          <dgm14:cNvPr xmlns:dgm14="http://schemas.microsoft.com/office/drawing/2010/diagram" id="0" name="" descr="Hashtag notification"/>
        </a:ext>
      </dgm:extLst>
    </dgm:pt>
    <dgm:pt modelId="{36AE0D84-C382-4D4C-A5D1-0AF6A71D4452}" type="pres">
      <dgm:prSet presAssocID="{4F256716-7D8E-4BF4-9A86-668F9F0BF509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CB67F02-8007-44C0-A3D2-9670D590F077}" srcId="{1AAC236A-27DE-46A9-80A1-23934ABC9608}" destId="{08346224-5DBC-43CB-848B-870114534E13}" srcOrd="0" destOrd="0" parTransId="{67BA46BF-92A0-468D-B7B6-42DCD33E2D57}" sibTransId="{2C95EFE9-226E-40D5-811F-D5688EDB3222}"/>
    <dgm:cxn modelId="{81F5E706-1ADB-45BC-B8C5-E068972C30F8}" type="presOf" srcId="{08346224-5DBC-43CB-848B-870114534E13}" destId="{A03042C5-F088-43BD-B170-39A83A4B2810}" srcOrd="0" destOrd="0" presId="urn:microsoft.com/office/officeart/2008/layout/PictureAccentList"/>
    <dgm:cxn modelId="{A66AD327-1DD3-4664-8413-662AA5ECD2A3}" type="presOf" srcId="{E6B99505-E62B-4602-A946-2F95F1A0CAB3}" destId="{35D99A55-C198-42B2-BDDC-E8347105CD7E}" srcOrd="0" destOrd="0" presId="urn:microsoft.com/office/officeart/2008/layout/PictureAccentList"/>
    <dgm:cxn modelId="{8E4BAC52-4DFB-4DE1-8E82-B496BC80CC19}" srcId="{1AAC236A-27DE-46A9-80A1-23934ABC9608}" destId="{4F256716-7D8E-4BF4-9A86-668F9F0BF509}" srcOrd="3" destOrd="0" parTransId="{99BCF44F-BF3F-48C0-914D-575C9BB9E3A5}" sibTransId="{DD60A055-E728-404E-915E-789EB897F20E}"/>
    <dgm:cxn modelId="{AF08B57C-2B38-4C30-9F9B-1A542C048DCC}" type="presOf" srcId="{1AAC236A-27DE-46A9-80A1-23934ABC9608}" destId="{EDF808DE-2C05-4BAC-B3AF-A20317D41708}" srcOrd="0" destOrd="0" presId="urn:microsoft.com/office/officeart/2008/layout/PictureAccentList"/>
    <dgm:cxn modelId="{D3059D80-FBAF-4498-A880-C45220D08DC0}" srcId="{1AAC236A-27DE-46A9-80A1-23934ABC9608}" destId="{12A94AB4-D7E2-468D-9814-65333B65E627}" srcOrd="2" destOrd="0" parTransId="{D719844F-0E9B-4144-9303-8E262C11A8B2}" sibTransId="{8B507BD9-F5D3-4D7E-B5DD-2E5401706FE7}"/>
    <dgm:cxn modelId="{B5873EA3-DBC5-4898-8560-C27F69613FC7}" type="presOf" srcId="{8705A523-2D60-44FE-A233-8C3C02BB5821}" destId="{94123315-9B92-4489-9688-1ECD05D5F3D0}" srcOrd="0" destOrd="0" presId="urn:microsoft.com/office/officeart/2008/layout/PictureAccentList"/>
    <dgm:cxn modelId="{F87978B9-9E39-4F46-AB54-08BC8BFD6AA5}" srcId="{8705A523-2D60-44FE-A233-8C3C02BB5821}" destId="{1AAC236A-27DE-46A9-80A1-23934ABC9608}" srcOrd="0" destOrd="0" parTransId="{E1E99FE7-0E08-43CB-85EE-7BD4BA540365}" sibTransId="{EB870199-4A0D-4545-B110-AAF2D2ED813F}"/>
    <dgm:cxn modelId="{241BF3BE-3F67-4640-88EA-DB1995447096}" type="presOf" srcId="{4F256716-7D8E-4BF4-9A86-668F9F0BF509}" destId="{36AE0D84-C382-4D4C-A5D1-0AF6A71D4452}" srcOrd="0" destOrd="0" presId="urn:microsoft.com/office/officeart/2008/layout/PictureAccentList"/>
    <dgm:cxn modelId="{938E3DBF-2E79-4B5A-AAFC-6DFD40B37D87}" srcId="{1AAC236A-27DE-46A9-80A1-23934ABC9608}" destId="{E6B99505-E62B-4602-A946-2F95F1A0CAB3}" srcOrd="1" destOrd="0" parTransId="{AFE3505B-7738-4388-A786-EA8689904639}" sibTransId="{B29BCA34-8B17-4EFD-88F9-ED456589DAC5}"/>
    <dgm:cxn modelId="{9ABB1FCD-2BEA-4FBC-97FA-EF63A25F2039}" type="presOf" srcId="{12A94AB4-D7E2-468D-9814-65333B65E627}" destId="{AE252726-3FD8-49A0-9EE2-A27B5907FBCB}" srcOrd="0" destOrd="0" presId="urn:microsoft.com/office/officeart/2008/layout/PictureAccentList"/>
    <dgm:cxn modelId="{B0C98D01-1874-4465-851D-B1A2DACC68B8}" type="presParOf" srcId="{94123315-9B92-4489-9688-1ECD05D5F3D0}" destId="{AC69DE8F-4DB4-4FB6-9C87-E332B2F52A80}" srcOrd="0" destOrd="0" presId="urn:microsoft.com/office/officeart/2008/layout/PictureAccentList"/>
    <dgm:cxn modelId="{2050E0DA-5F3A-43F1-B690-99D8B7B70005}" type="presParOf" srcId="{AC69DE8F-4DB4-4FB6-9C87-E332B2F52A80}" destId="{D10CB32B-C357-44C7-A13F-3C1F466C76FC}" srcOrd="0" destOrd="0" presId="urn:microsoft.com/office/officeart/2008/layout/PictureAccentList"/>
    <dgm:cxn modelId="{2CD31D2F-CBED-4CEE-A34F-B872F6B5E9F3}" type="presParOf" srcId="{D10CB32B-C357-44C7-A13F-3C1F466C76FC}" destId="{EDF808DE-2C05-4BAC-B3AF-A20317D41708}" srcOrd="0" destOrd="0" presId="urn:microsoft.com/office/officeart/2008/layout/PictureAccentList"/>
    <dgm:cxn modelId="{6802ABD1-2D7E-4160-AF5B-FDF89EBBD51A}" type="presParOf" srcId="{AC69DE8F-4DB4-4FB6-9C87-E332B2F52A80}" destId="{B8102EE6-CB10-4C31-8BA0-EDFDF2AB7421}" srcOrd="1" destOrd="0" presId="urn:microsoft.com/office/officeart/2008/layout/PictureAccentList"/>
    <dgm:cxn modelId="{248A3823-9270-4D4C-84F8-B4F65B6C6F6E}" type="presParOf" srcId="{B8102EE6-CB10-4C31-8BA0-EDFDF2AB7421}" destId="{1AD33AA0-F20F-4719-AFAC-E6F58E78F386}" srcOrd="0" destOrd="0" presId="urn:microsoft.com/office/officeart/2008/layout/PictureAccentList"/>
    <dgm:cxn modelId="{7BC8F509-8058-49FE-9A4C-ED1B0B067312}" type="presParOf" srcId="{1AD33AA0-F20F-4719-AFAC-E6F58E78F386}" destId="{3189DFC8-B1CE-406F-A823-C7179D497496}" srcOrd="0" destOrd="0" presId="urn:microsoft.com/office/officeart/2008/layout/PictureAccentList"/>
    <dgm:cxn modelId="{C10C2F9E-51A3-42B1-A3ED-EBA83E6B0DCE}" type="presParOf" srcId="{1AD33AA0-F20F-4719-AFAC-E6F58E78F386}" destId="{A03042C5-F088-43BD-B170-39A83A4B2810}" srcOrd="1" destOrd="0" presId="urn:microsoft.com/office/officeart/2008/layout/PictureAccentList"/>
    <dgm:cxn modelId="{A92160DB-4892-4561-8632-AF163B9A3260}" type="presParOf" srcId="{B8102EE6-CB10-4C31-8BA0-EDFDF2AB7421}" destId="{6C33B262-5F43-402D-A8A5-A5E2D87F5842}" srcOrd="1" destOrd="0" presId="urn:microsoft.com/office/officeart/2008/layout/PictureAccentList"/>
    <dgm:cxn modelId="{A1748CA6-A808-4735-AC1F-1922ADC0607D}" type="presParOf" srcId="{6C33B262-5F43-402D-A8A5-A5E2D87F5842}" destId="{B92EC099-C632-473F-A61D-B51E66BBC4DC}" srcOrd="0" destOrd="0" presId="urn:microsoft.com/office/officeart/2008/layout/PictureAccentList"/>
    <dgm:cxn modelId="{E14B35FD-E23B-4DCA-B224-7732FA3B2422}" type="presParOf" srcId="{6C33B262-5F43-402D-A8A5-A5E2D87F5842}" destId="{35D99A55-C198-42B2-BDDC-E8347105CD7E}" srcOrd="1" destOrd="0" presId="urn:microsoft.com/office/officeart/2008/layout/PictureAccentList"/>
    <dgm:cxn modelId="{53AF4D4A-90CC-4FA2-97DD-1701EABE3E2C}" type="presParOf" srcId="{B8102EE6-CB10-4C31-8BA0-EDFDF2AB7421}" destId="{A8C15EC4-56B3-4026-92E3-7D36C40108CD}" srcOrd="2" destOrd="0" presId="urn:microsoft.com/office/officeart/2008/layout/PictureAccentList"/>
    <dgm:cxn modelId="{BB10038B-FC7C-46D4-984B-F4717D06803C}" type="presParOf" srcId="{A8C15EC4-56B3-4026-92E3-7D36C40108CD}" destId="{2EC732AE-3596-43DD-9234-BB276EBB1C6C}" srcOrd="0" destOrd="0" presId="urn:microsoft.com/office/officeart/2008/layout/PictureAccentList"/>
    <dgm:cxn modelId="{7458CC93-D218-4AF5-8FA3-867355EB0DDB}" type="presParOf" srcId="{A8C15EC4-56B3-4026-92E3-7D36C40108CD}" destId="{AE252726-3FD8-49A0-9EE2-A27B5907FBCB}" srcOrd="1" destOrd="0" presId="urn:microsoft.com/office/officeart/2008/layout/PictureAccentList"/>
    <dgm:cxn modelId="{8352FE50-607E-4F20-B18C-06C843153CFF}" type="presParOf" srcId="{B8102EE6-CB10-4C31-8BA0-EDFDF2AB7421}" destId="{8F6A71EB-C9D0-4105-BEDC-3050DF1424F0}" srcOrd="3" destOrd="0" presId="urn:microsoft.com/office/officeart/2008/layout/PictureAccentList"/>
    <dgm:cxn modelId="{7487EA30-697D-48E1-9E4A-F55C70BDF141}" type="presParOf" srcId="{8F6A71EB-C9D0-4105-BEDC-3050DF1424F0}" destId="{87666E78-A0EE-4A1B-AF58-F3C228EEE149}" srcOrd="0" destOrd="0" presId="urn:microsoft.com/office/officeart/2008/layout/PictureAccentList"/>
    <dgm:cxn modelId="{5B37ABBA-76DE-4E0E-B9A2-079863CDBB8E}" type="presParOf" srcId="{8F6A71EB-C9D0-4105-BEDC-3050DF1424F0}" destId="{36AE0D84-C382-4D4C-A5D1-0AF6A71D445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808DE-2C05-4BAC-B3AF-A20317D41708}">
      <dsp:nvSpPr>
        <dsp:cNvPr id="0" name=""/>
        <dsp:cNvSpPr/>
      </dsp:nvSpPr>
      <dsp:spPr>
        <a:xfrm>
          <a:off x="2434828" y="99"/>
          <a:ext cx="7322343" cy="12203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6500" kern="1200" dirty="0"/>
            <a:t>Ipotez</a:t>
          </a:r>
          <a:r>
            <a:rPr lang="en-US" sz="6500" kern="1200" dirty="0"/>
            <a:t>e</a:t>
          </a:r>
        </a:p>
      </dsp:txBody>
      <dsp:txXfrm>
        <a:off x="2470572" y="35843"/>
        <a:ext cx="7250855" cy="1148902"/>
      </dsp:txXfrm>
    </dsp:sp>
    <dsp:sp modelId="{3189DFC8-B1CE-406F-A823-C7179D497496}">
      <dsp:nvSpPr>
        <dsp:cNvPr id="0" name=""/>
        <dsp:cNvSpPr/>
      </dsp:nvSpPr>
      <dsp:spPr>
        <a:xfrm>
          <a:off x="2434828" y="1440160"/>
          <a:ext cx="1220390" cy="122039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3042C5-F088-43BD-B170-39A83A4B2810}">
      <dsp:nvSpPr>
        <dsp:cNvPr id="0" name=""/>
        <dsp:cNvSpPr/>
      </dsp:nvSpPr>
      <dsp:spPr>
        <a:xfrm>
          <a:off x="3728442" y="1440160"/>
          <a:ext cx="6028729" cy="12203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kern="1200" dirty="0"/>
            <a:t>Nevoi </a:t>
          </a:r>
          <a:r>
            <a:rPr lang="en-US" sz="2300" kern="1200" dirty="0"/>
            <a:t>&gt; </a:t>
          </a:r>
          <a:r>
            <a:rPr lang="en-US" sz="2300" kern="1200" dirty="0" err="1"/>
            <a:t>Resurse</a:t>
          </a:r>
          <a:endParaRPr lang="en-US" sz="2300" kern="1200" dirty="0"/>
        </a:p>
      </dsp:txBody>
      <dsp:txXfrm>
        <a:off x="3788027" y="1499745"/>
        <a:ext cx="5909559" cy="1101220"/>
      </dsp:txXfrm>
    </dsp:sp>
    <dsp:sp modelId="{B6DFE46A-85BA-4B4F-9AA0-4576557890B2}">
      <dsp:nvSpPr>
        <dsp:cNvPr id="0" name=""/>
        <dsp:cNvSpPr/>
      </dsp:nvSpPr>
      <dsp:spPr>
        <a:xfrm>
          <a:off x="2434828" y="2806997"/>
          <a:ext cx="1220390" cy="122039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34FE3F-E9A9-441D-BBAC-D1D50FCB5D4B}">
      <dsp:nvSpPr>
        <dsp:cNvPr id="0" name=""/>
        <dsp:cNvSpPr/>
      </dsp:nvSpPr>
      <dsp:spPr>
        <a:xfrm>
          <a:off x="3728442" y="2806997"/>
          <a:ext cx="6028729" cy="12203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kern="1200" dirty="0"/>
            <a:t>Inegalitate de dezvoltare </a:t>
          </a:r>
          <a:endParaRPr lang="en-US" sz="2300" kern="1200" dirty="0"/>
        </a:p>
      </dsp:txBody>
      <dsp:txXfrm>
        <a:off x="3788027" y="2866582"/>
        <a:ext cx="5909559" cy="1101220"/>
      </dsp:txXfrm>
    </dsp:sp>
    <dsp:sp modelId="{B92EC099-C632-473F-A61D-B51E66BBC4DC}">
      <dsp:nvSpPr>
        <dsp:cNvPr id="0" name=""/>
        <dsp:cNvSpPr/>
      </dsp:nvSpPr>
      <dsp:spPr>
        <a:xfrm>
          <a:off x="2434828" y="4173835"/>
          <a:ext cx="1220390" cy="122039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D99A55-C198-42B2-BDDC-E8347105CD7E}">
      <dsp:nvSpPr>
        <dsp:cNvPr id="0" name=""/>
        <dsp:cNvSpPr/>
      </dsp:nvSpPr>
      <dsp:spPr>
        <a:xfrm>
          <a:off x="3759309" y="4157176"/>
          <a:ext cx="6028729" cy="12203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kern="1200" dirty="0"/>
            <a:t>Lipsa de orientare spre inovare &amp;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kern="1200" dirty="0"/>
            <a:t>Dialog limitat cu Primarii/CJ-uri</a:t>
          </a:r>
          <a:endParaRPr lang="en-US" sz="2300" kern="1200" dirty="0"/>
        </a:p>
      </dsp:txBody>
      <dsp:txXfrm>
        <a:off x="3818894" y="4216761"/>
        <a:ext cx="5909559" cy="1101220"/>
      </dsp:txXfrm>
    </dsp:sp>
    <dsp:sp modelId="{2EC732AE-3596-43DD-9234-BB276EBB1C6C}">
      <dsp:nvSpPr>
        <dsp:cNvPr id="0" name=""/>
        <dsp:cNvSpPr/>
      </dsp:nvSpPr>
      <dsp:spPr>
        <a:xfrm>
          <a:off x="2434828" y="5540672"/>
          <a:ext cx="1220390" cy="122039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252726-3FD8-49A0-9EE2-A27B5907FBCB}">
      <dsp:nvSpPr>
        <dsp:cNvPr id="0" name=""/>
        <dsp:cNvSpPr/>
      </dsp:nvSpPr>
      <dsp:spPr>
        <a:xfrm>
          <a:off x="3728442" y="5540672"/>
          <a:ext cx="6028729" cy="12203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kern="1200" dirty="0"/>
            <a:t>Nevoi financiare dincolo de cheltuielile din contractele de finanțare</a:t>
          </a:r>
          <a:endParaRPr lang="en-US" sz="2300" kern="1200" dirty="0"/>
        </a:p>
      </dsp:txBody>
      <dsp:txXfrm>
        <a:off x="3788027" y="5600257"/>
        <a:ext cx="5909559" cy="1101220"/>
      </dsp:txXfrm>
    </dsp:sp>
    <dsp:sp modelId="{87666E78-A0EE-4A1B-AF58-F3C228EEE149}">
      <dsp:nvSpPr>
        <dsp:cNvPr id="0" name=""/>
        <dsp:cNvSpPr/>
      </dsp:nvSpPr>
      <dsp:spPr>
        <a:xfrm>
          <a:off x="2434828" y="6907510"/>
          <a:ext cx="1220390" cy="122039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AE0D84-C382-4D4C-A5D1-0AF6A71D4452}">
      <dsp:nvSpPr>
        <dsp:cNvPr id="0" name=""/>
        <dsp:cNvSpPr/>
      </dsp:nvSpPr>
      <dsp:spPr>
        <a:xfrm>
          <a:off x="3728442" y="6907510"/>
          <a:ext cx="6028729" cy="12203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kern="1200" dirty="0"/>
            <a:t> Cultura antreprenorială pt fondatori de start-up deficitară &amp; nepotrivire cu granturi</a:t>
          </a:r>
          <a:endParaRPr lang="en-US" sz="2300" kern="1200" dirty="0"/>
        </a:p>
      </dsp:txBody>
      <dsp:txXfrm>
        <a:off x="3788027" y="6967095"/>
        <a:ext cx="5909559" cy="11012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808DE-2C05-4BAC-B3AF-A20317D41708}">
      <dsp:nvSpPr>
        <dsp:cNvPr id="0" name=""/>
        <dsp:cNvSpPr/>
      </dsp:nvSpPr>
      <dsp:spPr>
        <a:xfrm>
          <a:off x="1696640" y="1924"/>
          <a:ext cx="8798718" cy="14664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6500" kern="1200" dirty="0"/>
            <a:t>Masuri la nivel de PR NV</a:t>
          </a:r>
          <a:endParaRPr lang="en-US" sz="6500" kern="1200" dirty="0"/>
        </a:p>
      </dsp:txBody>
      <dsp:txXfrm>
        <a:off x="1739591" y="44875"/>
        <a:ext cx="8712816" cy="1380551"/>
      </dsp:txXfrm>
    </dsp:sp>
    <dsp:sp modelId="{3189DFC8-B1CE-406F-A823-C7179D497496}">
      <dsp:nvSpPr>
        <dsp:cNvPr id="0" name=""/>
        <dsp:cNvSpPr/>
      </dsp:nvSpPr>
      <dsp:spPr>
        <a:xfrm>
          <a:off x="1696640" y="1732339"/>
          <a:ext cx="1466453" cy="146645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3042C5-F088-43BD-B170-39A83A4B2810}">
      <dsp:nvSpPr>
        <dsp:cNvPr id="0" name=""/>
        <dsp:cNvSpPr/>
      </dsp:nvSpPr>
      <dsp:spPr>
        <a:xfrm>
          <a:off x="3251080" y="1732339"/>
          <a:ext cx="7244278" cy="146645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3100" kern="1200" dirty="0"/>
            <a:t>Alegeri prioritare</a:t>
          </a:r>
          <a:endParaRPr lang="en-US" sz="3100" kern="1200" dirty="0"/>
        </a:p>
      </dsp:txBody>
      <dsp:txXfrm>
        <a:off x="3322679" y="1803938"/>
        <a:ext cx="7101080" cy="1323255"/>
      </dsp:txXfrm>
    </dsp:sp>
    <dsp:sp modelId="{B92EC099-C632-473F-A61D-B51E66BBC4DC}">
      <dsp:nvSpPr>
        <dsp:cNvPr id="0" name=""/>
        <dsp:cNvSpPr/>
      </dsp:nvSpPr>
      <dsp:spPr>
        <a:xfrm>
          <a:off x="1696640" y="3374767"/>
          <a:ext cx="1466453" cy="146645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D99A55-C198-42B2-BDDC-E8347105CD7E}">
      <dsp:nvSpPr>
        <dsp:cNvPr id="0" name=""/>
        <dsp:cNvSpPr/>
      </dsp:nvSpPr>
      <dsp:spPr>
        <a:xfrm>
          <a:off x="3288171" y="3354749"/>
          <a:ext cx="7244278" cy="146645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3100" kern="1200" dirty="0"/>
            <a:t>Dezvoltare de Parcuri de specializare inteligentă</a:t>
          </a:r>
          <a:endParaRPr lang="en-US" sz="3100" kern="1200" dirty="0"/>
        </a:p>
      </dsp:txBody>
      <dsp:txXfrm>
        <a:off x="3359770" y="3426348"/>
        <a:ext cx="7101080" cy="1323255"/>
      </dsp:txXfrm>
    </dsp:sp>
    <dsp:sp modelId="{2EC732AE-3596-43DD-9234-BB276EBB1C6C}">
      <dsp:nvSpPr>
        <dsp:cNvPr id="0" name=""/>
        <dsp:cNvSpPr/>
      </dsp:nvSpPr>
      <dsp:spPr>
        <a:xfrm>
          <a:off x="1696640" y="5017194"/>
          <a:ext cx="1466453" cy="146645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252726-3FD8-49A0-9EE2-A27B5907FBCB}">
      <dsp:nvSpPr>
        <dsp:cNvPr id="0" name=""/>
        <dsp:cNvSpPr/>
      </dsp:nvSpPr>
      <dsp:spPr>
        <a:xfrm>
          <a:off x="3251080" y="5017194"/>
          <a:ext cx="7244278" cy="146645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3100" kern="1200" dirty="0"/>
            <a:t>Dialog cu Bănci în afara solutiilor din Program &amp; implicare actori catalizatori </a:t>
          </a:r>
          <a:endParaRPr lang="en-US" sz="3100" kern="1200" dirty="0"/>
        </a:p>
      </dsp:txBody>
      <dsp:txXfrm>
        <a:off x="3322679" y="5088793"/>
        <a:ext cx="7101080" cy="1323255"/>
      </dsp:txXfrm>
    </dsp:sp>
    <dsp:sp modelId="{87666E78-A0EE-4A1B-AF58-F3C228EEE149}">
      <dsp:nvSpPr>
        <dsp:cNvPr id="0" name=""/>
        <dsp:cNvSpPr/>
      </dsp:nvSpPr>
      <dsp:spPr>
        <a:xfrm>
          <a:off x="1696640" y="6659622"/>
          <a:ext cx="1466453" cy="146645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AE0D84-C382-4D4C-A5D1-0AF6A71D4452}">
      <dsp:nvSpPr>
        <dsp:cNvPr id="0" name=""/>
        <dsp:cNvSpPr/>
      </dsp:nvSpPr>
      <dsp:spPr>
        <a:xfrm>
          <a:off x="3251080" y="6659622"/>
          <a:ext cx="7244278" cy="146645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3100" kern="1200" dirty="0"/>
            <a:t>Instrument financiar prin administrator de grant</a:t>
          </a:r>
          <a:endParaRPr lang="en-US" sz="3100" kern="1200" dirty="0"/>
        </a:p>
      </dsp:txBody>
      <dsp:txXfrm>
        <a:off x="3322679" y="6731221"/>
        <a:ext cx="7101080" cy="1323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B7E8A-3CA2-421E-A676-FE209FEAA0C1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C356A-40F7-41E1-99C9-37AE48612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72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8B78-6D43-4480-BA21-C1FB156C010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66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2183B41-4A03-961F-7E6C-B6D3C0A11B89}"/>
              </a:ext>
            </a:extLst>
          </p:cNvPr>
          <p:cNvGrpSpPr/>
          <p:nvPr userDrawn="1"/>
        </p:nvGrpSpPr>
        <p:grpSpPr>
          <a:xfrm>
            <a:off x="1" y="313829"/>
            <a:ext cx="18259832" cy="9973172"/>
            <a:chOff x="0" y="209219"/>
            <a:chExt cx="12173221" cy="66487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8584CB-2F0C-730D-9CB6-15B25ED91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64000"/>
              <a:ext cx="12173221" cy="5174971"/>
            </a:xfrm>
            <a:prstGeom prst="rect">
              <a:avLst/>
            </a:prstGeom>
          </p:spPr>
        </p:pic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BA1D8AA7-7080-B1F8-A304-DB30BDDF513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8145308"/>
                </p:ext>
              </p:extLst>
            </p:nvPr>
          </p:nvGraphicFramePr>
          <p:xfrm>
            <a:off x="4526448" y="6172413"/>
            <a:ext cx="3120323" cy="685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5491185" imgH="1206867" progId="CorelDraw.Graphic.21">
                    <p:embed/>
                  </p:oleObj>
                </mc:Choice>
                <mc:Fallback>
                  <p:oleObj name="CorelDRAW" r:id="rId3" imgW="5491185" imgH="1206867" progId="CorelDraw.Graphic.21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BA1D8AA7-7080-B1F8-A304-DB30BDDF513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26448" y="6172413"/>
                          <a:ext cx="3120323" cy="6855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B063013-A0FB-B062-713A-AB8FE07A0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6949" y="209219"/>
              <a:ext cx="970251" cy="969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7086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60712" y="5668513"/>
            <a:ext cx="3997885" cy="2663358"/>
            <a:chOff x="0" y="0"/>
            <a:chExt cx="5330514" cy="355114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330514" cy="3551144"/>
              <a:chOff x="0" y="0"/>
              <a:chExt cx="1052941" cy="70146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052941" cy="701461"/>
              </a:xfrm>
              <a:custGeom>
                <a:avLst/>
                <a:gdLst/>
                <a:ahLst/>
                <a:cxnLst/>
                <a:rect l="l" t="t" r="r" b="b"/>
                <a:pathLst>
                  <a:path w="1052941" h="701461">
                    <a:moveTo>
                      <a:pt x="19365" y="0"/>
                    </a:moveTo>
                    <a:lnTo>
                      <a:pt x="1033576" y="0"/>
                    </a:lnTo>
                    <a:cubicBezTo>
                      <a:pt x="1038712" y="0"/>
                      <a:pt x="1043637" y="2040"/>
                      <a:pt x="1047269" y="5672"/>
                    </a:cubicBezTo>
                    <a:cubicBezTo>
                      <a:pt x="1050901" y="9304"/>
                      <a:pt x="1052941" y="14229"/>
                      <a:pt x="1052941" y="19365"/>
                    </a:cubicBezTo>
                    <a:lnTo>
                      <a:pt x="1052941" y="682095"/>
                    </a:lnTo>
                    <a:cubicBezTo>
                      <a:pt x="1052941" y="687231"/>
                      <a:pt x="1050901" y="692157"/>
                      <a:pt x="1047269" y="695789"/>
                    </a:cubicBezTo>
                    <a:cubicBezTo>
                      <a:pt x="1043637" y="699420"/>
                      <a:pt x="1038712" y="701461"/>
                      <a:pt x="1033576" y="701461"/>
                    </a:cubicBezTo>
                    <a:lnTo>
                      <a:pt x="19365" y="701461"/>
                    </a:lnTo>
                    <a:cubicBezTo>
                      <a:pt x="14229" y="701461"/>
                      <a:pt x="9304" y="699420"/>
                      <a:pt x="5672" y="695789"/>
                    </a:cubicBezTo>
                    <a:cubicBezTo>
                      <a:pt x="2040" y="692157"/>
                      <a:pt x="0" y="687231"/>
                      <a:pt x="0" y="682095"/>
                    </a:cubicBezTo>
                    <a:lnTo>
                      <a:pt x="0" y="19365"/>
                    </a:lnTo>
                    <a:cubicBezTo>
                      <a:pt x="0" y="14229"/>
                      <a:pt x="2040" y="9304"/>
                      <a:pt x="5672" y="5672"/>
                    </a:cubicBezTo>
                    <a:cubicBezTo>
                      <a:pt x="9304" y="2040"/>
                      <a:pt x="14229" y="0"/>
                      <a:pt x="19365" y="0"/>
                    </a:cubicBezTo>
                    <a:close/>
                  </a:path>
                </a:pathLst>
              </a:custGeom>
              <a:solidFill>
                <a:srgbClr val="12229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1052941" cy="7490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400000">
              <a:off x="2389759" y="1247048"/>
              <a:ext cx="550997" cy="3220693"/>
              <a:chOff x="0" y="0"/>
              <a:chExt cx="137851" cy="8057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851" cy="805767"/>
              </a:xfrm>
              <a:custGeom>
                <a:avLst/>
                <a:gdLst/>
                <a:ahLst/>
                <a:cxnLst/>
                <a:rect l="l" t="t" r="r" b="b"/>
                <a:pathLst>
                  <a:path w="137851" h="805767">
                    <a:moveTo>
                      <a:pt x="68925" y="0"/>
                    </a:moveTo>
                    <a:lnTo>
                      <a:pt x="68925" y="0"/>
                    </a:lnTo>
                    <a:cubicBezTo>
                      <a:pt x="87205" y="0"/>
                      <a:pt x="104737" y="7262"/>
                      <a:pt x="117663" y="20188"/>
                    </a:cubicBezTo>
                    <a:cubicBezTo>
                      <a:pt x="130589" y="33114"/>
                      <a:pt x="137851" y="50645"/>
                      <a:pt x="137851" y="68925"/>
                    </a:cubicBezTo>
                    <a:lnTo>
                      <a:pt x="137851" y="736841"/>
                    </a:lnTo>
                    <a:cubicBezTo>
                      <a:pt x="137851" y="755121"/>
                      <a:pt x="130589" y="772653"/>
                      <a:pt x="117663" y="785579"/>
                    </a:cubicBezTo>
                    <a:cubicBezTo>
                      <a:pt x="104737" y="798505"/>
                      <a:pt x="87205" y="805767"/>
                      <a:pt x="68925" y="805767"/>
                    </a:cubicBezTo>
                    <a:lnTo>
                      <a:pt x="68925" y="805767"/>
                    </a:lnTo>
                    <a:cubicBezTo>
                      <a:pt x="50645" y="805767"/>
                      <a:pt x="33114" y="798505"/>
                      <a:pt x="20188" y="785579"/>
                    </a:cubicBezTo>
                    <a:cubicBezTo>
                      <a:pt x="7262" y="772653"/>
                      <a:pt x="0" y="755121"/>
                      <a:pt x="0" y="736841"/>
                    </a:cubicBezTo>
                    <a:lnTo>
                      <a:pt x="0" y="68925"/>
                    </a:lnTo>
                    <a:cubicBezTo>
                      <a:pt x="0" y="50645"/>
                      <a:pt x="7262" y="33114"/>
                      <a:pt x="20188" y="20188"/>
                    </a:cubicBezTo>
                    <a:cubicBezTo>
                      <a:pt x="33114" y="7262"/>
                      <a:pt x="50645" y="0"/>
                      <a:pt x="689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37851" cy="843867"/>
              </a:xfrm>
              <a:prstGeom prst="rect">
                <a:avLst/>
              </a:prstGeom>
            </p:spPr>
            <p:txBody>
              <a:bodyPr lIns="32885" tIns="32885" rIns="32885" bIns="32885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24881" y="695161"/>
              <a:ext cx="5080752" cy="2158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52"/>
                </a:lnSpc>
              </a:pPr>
              <a:r>
                <a:rPr lang="en-US" sz="11652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25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705824" y="542076"/>
              <a:ext cx="1293153" cy="1188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473"/>
                </a:lnSpc>
              </a:pPr>
              <a:r>
                <a:rPr lang="en-US" sz="6473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+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38623" y="2703186"/>
              <a:ext cx="4653268" cy="336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12"/>
                </a:lnSpc>
              </a:pPr>
              <a:r>
                <a:rPr lang="en-US" sz="1812">
                  <a:solidFill>
                    <a:srgbClr val="12229D"/>
                  </a:solidFill>
                  <a:latin typeface="Gotham"/>
                  <a:ea typeface="Gotham"/>
                  <a:cs typeface="Gotham"/>
                  <a:sym typeface="Gotham"/>
                </a:rPr>
                <a:t>ani de activitate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395504" y="5668513"/>
            <a:ext cx="4628735" cy="2663358"/>
            <a:chOff x="0" y="0"/>
            <a:chExt cx="6171647" cy="3551144"/>
          </a:xfrm>
        </p:grpSpPr>
        <p:grpSp>
          <p:nvGrpSpPr>
            <p:cNvPr id="14" name="Group 14"/>
            <p:cNvGrpSpPr/>
            <p:nvPr/>
          </p:nvGrpSpPr>
          <p:grpSpPr>
            <a:xfrm>
              <a:off x="279400" y="0"/>
              <a:ext cx="5330514" cy="3551144"/>
              <a:chOff x="0" y="0"/>
              <a:chExt cx="1052941" cy="70146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052941" cy="701461"/>
              </a:xfrm>
              <a:custGeom>
                <a:avLst/>
                <a:gdLst/>
                <a:ahLst/>
                <a:cxnLst/>
                <a:rect l="l" t="t" r="r" b="b"/>
                <a:pathLst>
                  <a:path w="1052941" h="701461">
                    <a:moveTo>
                      <a:pt x="19365" y="0"/>
                    </a:moveTo>
                    <a:lnTo>
                      <a:pt x="1033576" y="0"/>
                    </a:lnTo>
                    <a:cubicBezTo>
                      <a:pt x="1038712" y="0"/>
                      <a:pt x="1043637" y="2040"/>
                      <a:pt x="1047269" y="5672"/>
                    </a:cubicBezTo>
                    <a:cubicBezTo>
                      <a:pt x="1050901" y="9304"/>
                      <a:pt x="1052941" y="14229"/>
                      <a:pt x="1052941" y="19365"/>
                    </a:cubicBezTo>
                    <a:lnTo>
                      <a:pt x="1052941" y="682095"/>
                    </a:lnTo>
                    <a:cubicBezTo>
                      <a:pt x="1052941" y="687231"/>
                      <a:pt x="1050901" y="692157"/>
                      <a:pt x="1047269" y="695789"/>
                    </a:cubicBezTo>
                    <a:cubicBezTo>
                      <a:pt x="1043637" y="699420"/>
                      <a:pt x="1038712" y="701461"/>
                      <a:pt x="1033576" y="701461"/>
                    </a:cubicBezTo>
                    <a:lnTo>
                      <a:pt x="19365" y="701461"/>
                    </a:lnTo>
                    <a:cubicBezTo>
                      <a:pt x="14229" y="701461"/>
                      <a:pt x="9304" y="699420"/>
                      <a:pt x="5672" y="695789"/>
                    </a:cubicBezTo>
                    <a:cubicBezTo>
                      <a:pt x="2040" y="692157"/>
                      <a:pt x="0" y="687231"/>
                      <a:pt x="0" y="682095"/>
                    </a:cubicBezTo>
                    <a:lnTo>
                      <a:pt x="0" y="19365"/>
                    </a:lnTo>
                    <a:cubicBezTo>
                      <a:pt x="0" y="14229"/>
                      <a:pt x="2040" y="9304"/>
                      <a:pt x="5672" y="5672"/>
                    </a:cubicBezTo>
                    <a:cubicBezTo>
                      <a:pt x="9304" y="2040"/>
                      <a:pt x="14229" y="0"/>
                      <a:pt x="19365" y="0"/>
                    </a:cubicBezTo>
                    <a:close/>
                  </a:path>
                </a:pathLst>
              </a:custGeom>
              <a:solidFill>
                <a:srgbClr val="12229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1052941" cy="7490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2641296" y="283787"/>
              <a:ext cx="550997" cy="5147215"/>
              <a:chOff x="0" y="0"/>
              <a:chExt cx="137851" cy="128775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37851" cy="1287752"/>
              </a:xfrm>
              <a:custGeom>
                <a:avLst/>
                <a:gdLst/>
                <a:ahLst/>
                <a:cxnLst/>
                <a:rect l="l" t="t" r="r" b="b"/>
                <a:pathLst>
                  <a:path w="137851" h="1287752">
                    <a:moveTo>
                      <a:pt x="68925" y="0"/>
                    </a:moveTo>
                    <a:lnTo>
                      <a:pt x="68925" y="0"/>
                    </a:lnTo>
                    <a:cubicBezTo>
                      <a:pt x="87205" y="0"/>
                      <a:pt x="104737" y="7262"/>
                      <a:pt x="117663" y="20188"/>
                    </a:cubicBezTo>
                    <a:cubicBezTo>
                      <a:pt x="130589" y="33114"/>
                      <a:pt x="137851" y="50645"/>
                      <a:pt x="137851" y="68925"/>
                    </a:cubicBezTo>
                    <a:lnTo>
                      <a:pt x="137851" y="1218826"/>
                    </a:lnTo>
                    <a:cubicBezTo>
                      <a:pt x="137851" y="1237107"/>
                      <a:pt x="130589" y="1254638"/>
                      <a:pt x="117663" y="1267564"/>
                    </a:cubicBezTo>
                    <a:cubicBezTo>
                      <a:pt x="104737" y="1280490"/>
                      <a:pt x="87205" y="1287752"/>
                      <a:pt x="68925" y="1287752"/>
                    </a:cubicBezTo>
                    <a:lnTo>
                      <a:pt x="68925" y="1287752"/>
                    </a:lnTo>
                    <a:cubicBezTo>
                      <a:pt x="50645" y="1287752"/>
                      <a:pt x="33114" y="1280490"/>
                      <a:pt x="20188" y="1267564"/>
                    </a:cubicBezTo>
                    <a:cubicBezTo>
                      <a:pt x="7262" y="1254638"/>
                      <a:pt x="0" y="1237107"/>
                      <a:pt x="0" y="1218826"/>
                    </a:cubicBezTo>
                    <a:lnTo>
                      <a:pt x="0" y="68925"/>
                    </a:lnTo>
                    <a:cubicBezTo>
                      <a:pt x="0" y="50645"/>
                      <a:pt x="7262" y="33114"/>
                      <a:pt x="20188" y="20188"/>
                    </a:cubicBezTo>
                    <a:cubicBezTo>
                      <a:pt x="33114" y="7262"/>
                      <a:pt x="50645" y="0"/>
                      <a:pt x="689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37851" cy="1325852"/>
              </a:xfrm>
              <a:prstGeom prst="rect">
                <a:avLst/>
              </a:prstGeom>
            </p:spPr>
            <p:txBody>
              <a:bodyPr lIns="32885" tIns="32885" rIns="32885" bIns="32885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376418" y="688270"/>
              <a:ext cx="5080752" cy="1905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22"/>
                </a:lnSpc>
              </a:pPr>
              <a:r>
                <a:rPr lang="en-US" sz="10422" b="1" spc="-781" dirty="0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2.8 M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878493" y="475519"/>
              <a:ext cx="1293153" cy="1188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473"/>
                </a:lnSpc>
              </a:pPr>
              <a:r>
                <a:rPr lang="en-US" sz="6473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+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703089"/>
              <a:ext cx="5833589" cy="337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800" dirty="0" err="1">
                  <a:solidFill>
                    <a:srgbClr val="12229D"/>
                  </a:solidFill>
                  <a:latin typeface="Gotham"/>
                  <a:ea typeface="Gotham"/>
                  <a:cs typeface="Gotham"/>
                  <a:sym typeface="Gotham"/>
                </a:rPr>
                <a:t>beneficiarii</a:t>
              </a:r>
              <a:r>
                <a:rPr lang="en-US" sz="1800" dirty="0">
                  <a:solidFill>
                    <a:srgbClr val="12229D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1800" dirty="0" err="1">
                  <a:solidFill>
                    <a:srgbClr val="12229D"/>
                  </a:solidFill>
                  <a:latin typeface="Gotham"/>
                  <a:ea typeface="Gotham"/>
                  <a:cs typeface="Gotham"/>
                  <a:sym typeface="Gotham"/>
                </a:rPr>
                <a:t>proiectelor</a:t>
              </a:r>
              <a:r>
                <a:rPr lang="en-US" sz="1800" dirty="0">
                  <a:solidFill>
                    <a:srgbClr val="12229D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1800" dirty="0" err="1">
                  <a:solidFill>
                    <a:srgbClr val="12229D"/>
                  </a:solidFill>
                  <a:latin typeface="Gotham"/>
                  <a:ea typeface="Gotham"/>
                  <a:cs typeface="Gotham"/>
                  <a:sym typeface="Gotham"/>
                </a:rPr>
                <a:t>europene</a:t>
              </a:r>
              <a:endParaRPr lang="en-US" sz="1800" dirty="0">
                <a:solidFill>
                  <a:srgbClr val="12229D"/>
                </a:solidFill>
                <a:latin typeface="Gotham"/>
                <a:ea typeface="Gotham"/>
                <a:cs typeface="Gotham"/>
                <a:sym typeface="Gotham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246122" y="5668513"/>
            <a:ext cx="4311022" cy="2663358"/>
            <a:chOff x="0" y="0"/>
            <a:chExt cx="5748029" cy="355114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5330514" cy="3551144"/>
              <a:chOff x="0" y="0"/>
              <a:chExt cx="1052941" cy="70146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52941" cy="701461"/>
              </a:xfrm>
              <a:custGeom>
                <a:avLst/>
                <a:gdLst/>
                <a:ahLst/>
                <a:cxnLst/>
                <a:rect l="l" t="t" r="r" b="b"/>
                <a:pathLst>
                  <a:path w="1052941" h="701461">
                    <a:moveTo>
                      <a:pt x="19365" y="0"/>
                    </a:moveTo>
                    <a:lnTo>
                      <a:pt x="1033576" y="0"/>
                    </a:lnTo>
                    <a:cubicBezTo>
                      <a:pt x="1038712" y="0"/>
                      <a:pt x="1043637" y="2040"/>
                      <a:pt x="1047269" y="5672"/>
                    </a:cubicBezTo>
                    <a:cubicBezTo>
                      <a:pt x="1050901" y="9304"/>
                      <a:pt x="1052941" y="14229"/>
                      <a:pt x="1052941" y="19365"/>
                    </a:cubicBezTo>
                    <a:lnTo>
                      <a:pt x="1052941" y="682095"/>
                    </a:lnTo>
                    <a:cubicBezTo>
                      <a:pt x="1052941" y="687231"/>
                      <a:pt x="1050901" y="692157"/>
                      <a:pt x="1047269" y="695789"/>
                    </a:cubicBezTo>
                    <a:cubicBezTo>
                      <a:pt x="1043637" y="699420"/>
                      <a:pt x="1038712" y="701461"/>
                      <a:pt x="1033576" y="701461"/>
                    </a:cubicBezTo>
                    <a:lnTo>
                      <a:pt x="19365" y="701461"/>
                    </a:lnTo>
                    <a:cubicBezTo>
                      <a:pt x="14229" y="701461"/>
                      <a:pt x="9304" y="699420"/>
                      <a:pt x="5672" y="695789"/>
                    </a:cubicBezTo>
                    <a:cubicBezTo>
                      <a:pt x="2040" y="692157"/>
                      <a:pt x="0" y="687231"/>
                      <a:pt x="0" y="682095"/>
                    </a:cubicBezTo>
                    <a:lnTo>
                      <a:pt x="0" y="19365"/>
                    </a:lnTo>
                    <a:cubicBezTo>
                      <a:pt x="0" y="14229"/>
                      <a:pt x="2040" y="9304"/>
                      <a:pt x="5672" y="5672"/>
                    </a:cubicBezTo>
                    <a:cubicBezTo>
                      <a:pt x="9304" y="2040"/>
                      <a:pt x="14229" y="0"/>
                      <a:pt x="19365" y="0"/>
                    </a:cubicBezTo>
                    <a:close/>
                  </a:path>
                </a:pathLst>
              </a:custGeom>
              <a:solidFill>
                <a:srgbClr val="12229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1052941" cy="7490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2291432" y="944486"/>
              <a:ext cx="550997" cy="3953454"/>
              <a:chOff x="0" y="0"/>
              <a:chExt cx="137851" cy="98909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37851" cy="989092"/>
              </a:xfrm>
              <a:custGeom>
                <a:avLst/>
                <a:gdLst/>
                <a:ahLst/>
                <a:cxnLst/>
                <a:rect l="l" t="t" r="r" b="b"/>
                <a:pathLst>
                  <a:path w="137851" h="989092">
                    <a:moveTo>
                      <a:pt x="68925" y="0"/>
                    </a:moveTo>
                    <a:lnTo>
                      <a:pt x="68925" y="0"/>
                    </a:lnTo>
                    <a:cubicBezTo>
                      <a:pt x="87205" y="0"/>
                      <a:pt x="104737" y="7262"/>
                      <a:pt x="117663" y="20188"/>
                    </a:cubicBezTo>
                    <a:cubicBezTo>
                      <a:pt x="130589" y="33114"/>
                      <a:pt x="137851" y="50645"/>
                      <a:pt x="137851" y="68925"/>
                    </a:cubicBezTo>
                    <a:lnTo>
                      <a:pt x="137851" y="920166"/>
                    </a:lnTo>
                    <a:cubicBezTo>
                      <a:pt x="137851" y="938446"/>
                      <a:pt x="130589" y="955978"/>
                      <a:pt x="117663" y="968904"/>
                    </a:cubicBezTo>
                    <a:cubicBezTo>
                      <a:pt x="104737" y="981830"/>
                      <a:pt x="87205" y="989092"/>
                      <a:pt x="68925" y="989092"/>
                    </a:cubicBezTo>
                    <a:lnTo>
                      <a:pt x="68925" y="989092"/>
                    </a:lnTo>
                    <a:cubicBezTo>
                      <a:pt x="50645" y="989092"/>
                      <a:pt x="33114" y="981830"/>
                      <a:pt x="20188" y="968904"/>
                    </a:cubicBezTo>
                    <a:cubicBezTo>
                      <a:pt x="7262" y="955978"/>
                      <a:pt x="0" y="938446"/>
                      <a:pt x="0" y="920166"/>
                    </a:cubicBezTo>
                    <a:lnTo>
                      <a:pt x="0" y="68925"/>
                    </a:lnTo>
                    <a:cubicBezTo>
                      <a:pt x="0" y="50645"/>
                      <a:pt x="7262" y="33114"/>
                      <a:pt x="20188" y="20188"/>
                    </a:cubicBezTo>
                    <a:cubicBezTo>
                      <a:pt x="33114" y="7262"/>
                      <a:pt x="50645" y="0"/>
                      <a:pt x="689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137851" cy="1027192"/>
              </a:xfrm>
              <a:prstGeom prst="rect">
                <a:avLst/>
              </a:prstGeom>
            </p:spPr>
            <p:txBody>
              <a:bodyPr lIns="32885" tIns="32885" rIns="32885" bIns="32885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26555" y="743867"/>
              <a:ext cx="5080752" cy="1912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22"/>
                </a:lnSpc>
              </a:pPr>
              <a:r>
                <a:rPr lang="en-US" sz="10422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1.1 M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4454876" y="537358"/>
              <a:ext cx="1293153" cy="1188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473"/>
                </a:lnSpc>
              </a:pPr>
              <a:r>
                <a:rPr lang="en-US" sz="6473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+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40297" y="2767004"/>
              <a:ext cx="4653268" cy="336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12"/>
                </a:lnSpc>
              </a:pPr>
              <a:r>
                <a:rPr lang="en-US" sz="1812">
                  <a:solidFill>
                    <a:srgbClr val="12229D"/>
                  </a:solidFill>
                  <a:latin typeface="Gotham"/>
                  <a:ea typeface="Gotham"/>
                  <a:cs typeface="Gotham"/>
                  <a:sym typeface="Gotham"/>
                </a:rPr>
                <a:t>angajați în regiune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805973" y="5668513"/>
            <a:ext cx="4338027" cy="2663358"/>
            <a:chOff x="0" y="0"/>
            <a:chExt cx="5784035" cy="3551144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5330514" cy="3551144"/>
              <a:chOff x="0" y="0"/>
              <a:chExt cx="1052941" cy="70146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052941" cy="701461"/>
              </a:xfrm>
              <a:custGeom>
                <a:avLst/>
                <a:gdLst/>
                <a:ahLst/>
                <a:cxnLst/>
                <a:rect l="l" t="t" r="r" b="b"/>
                <a:pathLst>
                  <a:path w="1052941" h="701461">
                    <a:moveTo>
                      <a:pt x="19365" y="0"/>
                    </a:moveTo>
                    <a:lnTo>
                      <a:pt x="1033576" y="0"/>
                    </a:lnTo>
                    <a:cubicBezTo>
                      <a:pt x="1038712" y="0"/>
                      <a:pt x="1043637" y="2040"/>
                      <a:pt x="1047269" y="5672"/>
                    </a:cubicBezTo>
                    <a:cubicBezTo>
                      <a:pt x="1050901" y="9304"/>
                      <a:pt x="1052941" y="14229"/>
                      <a:pt x="1052941" y="19365"/>
                    </a:cubicBezTo>
                    <a:lnTo>
                      <a:pt x="1052941" y="682095"/>
                    </a:lnTo>
                    <a:cubicBezTo>
                      <a:pt x="1052941" y="687231"/>
                      <a:pt x="1050901" y="692157"/>
                      <a:pt x="1047269" y="695789"/>
                    </a:cubicBezTo>
                    <a:cubicBezTo>
                      <a:pt x="1043637" y="699420"/>
                      <a:pt x="1038712" y="701461"/>
                      <a:pt x="1033576" y="701461"/>
                    </a:cubicBezTo>
                    <a:lnTo>
                      <a:pt x="19365" y="701461"/>
                    </a:lnTo>
                    <a:cubicBezTo>
                      <a:pt x="14229" y="701461"/>
                      <a:pt x="9304" y="699420"/>
                      <a:pt x="5672" y="695789"/>
                    </a:cubicBezTo>
                    <a:cubicBezTo>
                      <a:pt x="2040" y="692157"/>
                      <a:pt x="0" y="687231"/>
                      <a:pt x="0" y="682095"/>
                    </a:cubicBezTo>
                    <a:lnTo>
                      <a:pt x="0" y="19365"/>
                    </a:lnTo>
                    <a:cubicBezTo>
                      <a:pt x="0" y="14229"/>
                      <a:pt x="2040" y="9304"/>
                      <a:pt x="5672" y="5672"/>
                    </a:cubicBezTo>
                    <a:cubicBezTo>
                      <a:pt x="9304" y="2040"/>
                      <a:pt x="14229" y="0"/>
                      <a:pt x="19365" y="0"/>
                    </a:cubicBezTo>
                    <a:close/>
                  </a:path>
                </a:pathLst>
              </a:custGeom>
              <a:solidFill>
                <a:srgbClr val="12229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47625"/>
                <a:ext cx="1052941" cy="7490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2264878" y="799606"/>
              <a:ext cx="550997" cy="4126264"/>
              <a:chOff x="0" y="0"/>
              <a:chExt cx="137851" cy="1032326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37851" cy="1032326"/>
              </a:xfrm>
              <a:custGeom>
                <a:avLst/>
                <a:gdLst/>
                <a:ahLst/>
                <a:cxnLst/>
                <a:rect l="l" t="t" r="r" b="b"/>
                <a:pathLst>
                  <a:path w="137851" h="1032326">
                    <a:moveTo>
                      <a:pt x="68925" y="0"/>
                    </a:moveTo>
                    <a:lnTo>
                      <a:pt x="68925" y="0"/>
                    </a:lnTo>
                    <a:cubicBezTo>
                      <a:pt x="87205" y="0"/>
                      <a:pt x="104737" y="7262"/>
                      <a:pt x="117663" y="20188"/>
                    </a:cubicBezTo>
                    <a:cubicBezTo>
                      <a:pt x="130589" y="33114"/>
                      <a:pt x="137851" y="50645"/>
                      <a:pt x="137851" y="68925"/>
                    </a:cubicBezTo>
                    <a:lnTo>
                      <a:pt x="137851" y="963401"/>
                    </a:lnTo>
                    <a:cubicBezTo>
                      <a:pt x="137851" y="981681"/>
                      <a:pt x="130589" y="999212"/>
                      <a:pt x="117663" y="1012138"/>
                    </a:cubicBezTo>
                    <a:cubicBezTo>
                      <a:pt x="104737" y="1025064"/>
                      <a:pt x="87205" y="1032326"/>
                      <a:pt x="68925" y="1032326"/>
                    </a:cubicBezTo>
                    <a:lnTo>
                      <a:pt x="68925" y="1032326"/>
                    </a:lnTo>
                    <a:cubicBezTo>
                      <a:pt x="50645" y="1032326"/>
                      <a:pt x="33114" y="1025064"/>
                      <a:pt x="20188" y="1012138"/>
                    </a:cubicBezTo>
                    <a:cubicBezTo>
                      <a:pt x="7262" y="999212"/>
                      <a:pt x="0" y="981681"/>
                      <a:pt x="0" y="963401"/>
                    </a:cubicBezTo>
                    <a:lnTo>
                      <a:pt x="0" y="68925"/>
                    </a:lnTo>
                    <a:cubicBezTo>
                      <a:pt x="0" y="50645"/>
                      <a:pt x="7262" y="33114"/>
                      <a:pt x="20188" y="20188"/>
                    </a:cubicBezTo>
                    <a:cubicBezTo>
                      <a:pt x="33114" y="7262"/>
                      <a:pt x="50645" y="0"/>
                      <a:pt x="689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137851" cy="1070426"/>
              </a:xfrm>
              <a:prstGeom prst="rect">
                <a:avLst/>
              </a:prstGeom>
            </p:spPr>
            <p:txBody>
              <a:bodyPr lIns="32885" tIns="32885" rIns="32885" bIns="32885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0" y="704598"/>
              <a:ext cx="5080752" cy="2158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52"/>
                </a:lnSpc>
              </a:pPr>
              <a:r>
                <a:rPr lang="en-US" sz="11652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200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4490882" y="542076"/>
              <a:ext cx="1293153" cy="1188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473"/>
                </a:lnSpc>
              </a:pPr>
              <a:r>
                <a:rPr lang="en-US" sz="6473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+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213742" y="2708529"/>
              <a:ext cx="4653268" cy="336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12"/>
                </a:lnSpc>
              </a:pPr>
              <a:r>
                <a:rPr lang="en-US" sz="1812" dirty="0" err="1">
                  <a:solidFill>
                    <a:srgbClr val="12229D"/>
                  </a:solidFill>
                  <a:latin typeface="Gotham"/>
                  <a:ea typeface="Gotham"/>
                  <a:cs typeface="Gotham"/>
                  <a:sym typeface="Gotham"/>
                </a:rPr>
                <a:t>colectiv</a:t>
              </a:r>
              <a:r>
                <a:rPr lang="en-US" sz="1812" dirty="0">
                  <a:solidFill>
                    <a:srgbClr val="12229D"/>
                  </a:solidFill>
                  <a:latin typeface="Gotham"/>
                  <a:ea typeface="Gotham"/>
                  <a:cs typeface="Gotham"/>
                  <a:sym typeface="Gotham"/>
                </a:rPr>
                <a:t> divers de </a:t>
              </a:r>
              <a:r>
                <a:rPr lang="en-US" sz="1812" dirty="0" err="1">
                  <a:solidFill>
                    <a:srgbClr val="12229D"/>
                  </a:solidFill>
                  <a:latin typeface="Gotham"/>
                  <a:ea typeface="Gotham"/>
                  <a:cs typeface="Gotham"/>
                  <a:sym typeface="Gotham"/>
                </a:rPr>
                <a:t>experți</a:t>
              </a:r>
              <a:endParaRPr lang="en-US" sz="1812" dirty="0">
                <a:solidFill>
                  <a:srgbClr val="12229D"/>
                </a:solidFill>
                <a:latin typeface="Gotham"/>
                <a:ea typeface="Gotham"/>
                <a:cs typeface="Gotham"/>
                <a:sym typeface="Gotham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2314001" y="3007086"/>
            <a:ext cx="13659997" cy="222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60"/>
              </a:lnSpc>
            </a:pPr>
            <a:r>
              <a:rPr lang="en-US" sz="6400" b="1" spc="640" dirty="0">
                <a:solidFill>
                  <a:srgbClr val="1C3F60"/>
                </a:solidFill>
                <a:latin typeface="Gotham Bold"/>
                <a:ea typeface="Gotham Bold"/>
                <a:cs typeface="Gotham Bold"/>
                <a:sym typeface="Gotham Bold"/>
              </a:rPr>
              <a:t>AGENȚIA DE DEZVOLTARE REGIONALĂ NORD-VEST</a:t>
            </a:r>
          </a:p>
        </p:txBody>
      </p:sp>
      <p:sp>
        <p:nvSpPr>
          <p:cNvPr id="56" name="Freeform 56"/>
          <p:cNvSpPr/>
          <p:nvPr/>
        </p:nvSpPr>
        <p:spPr>
          <a:xfrm>
            <a:off x="6734586" y="376288"/>
            <a:ext cx="4667047" cy="2333523"/>
          </a:xfrm>
          <a:custGeom>
            <a:avLst/>
            <a:gdLst/>
            <a:ahLst/>
            <a:cxnLst/>
            <a:rect l="l" t="t" r="r" b="b"/>
            <a:pathLst>
              <a:path w="4667047" h="2333523">
                <a:moveTo>
                  <a:pt x="0" y="0"/>
                </a:moveTo>
                <a:lnTo>
                  <a:pt x="4667046" y="0"/>
                </a:lnTo>
                <a:lnTo>
                  <a:pt x="4667046" y="2333524"/>
                </a:lnTo>
                <a:lnTo>
                  <a:pt x="0" y="2333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-77440"/>
            <a:ext cx="18242280" cy="1062443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522820" y="8326707"/>
            <a:ext cx="4905805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1.437.252.471,00 €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04850" y="8326707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€ 4.460.839.503,85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57800" y="8326707"/>
            <a:ext cx="488715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€ 5.932.550.077,49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57800" y="87630"/>
            <a:ext cx="4887150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 spc="105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totală a proiectelor depuse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04850" y="1928406"/>
            <a:ext cx="4878300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 spc="105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eligibilă a proiectelor depuse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43050" y="4260666"/>
            <a:ext cx="4905805" cy="294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 spc="105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Programului Regional Nord-Vest 2021-2027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88663" y="9182052"/>
            <a:ext cx="13029868" cy="954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7200" b="1" spc="35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1889 - Total proiecte depuse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252785" y="-26042"/>
            <a:ext cx="6395289" cy="10287000"/>
            <a:chOff x="0" y="0"/>
            <a:chExt cx="168435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84356" cy="2709333"/>
            </a:xfrm>
            <a:custGeom>
              <a:avLst/>
              <a:gdLst/>
              <a:ahLst/>
              <a:cxnLst/>
              <a:rect l="l" t="t" r="r" b="b"/>
              <a:pathLst>
                <a:path w="1684356" h="2709333">
                  <a:moveTo>
                    <a:pt x="0" y="0"/>
                  </a:moveTo>
                  <a:lnTo>
                    <a:pt x="1684356" y="0"/>
                  </a:lnTo>
                  <a:lnTo>
                    <a:pt x="16843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684356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652963" y="2008211"/>
            <a:ext cx="1601933" cy="6466659"/>
            <a:chOff x="0" y="0"/>
            <a:chExt cx="421908" cy="17031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1908" cy="1703153"/>
            </a:xfrm>
            <a:custGeom>
              <a:avLst/>
              <a:gdLst/>
              <a:ahLst/>
              <a:cxnLst/>
              <a:rect l="l" t="t" r="r" b="b"/>
              <a:pathLst>
                <a:path w="421908" h="1703153">
                  <a:moveTo>
                    <a:pt x="210954" y="0"/>
                  </a:moveTo>
                  <a:lnTo>
                    <a:pt x="210954" y="0"/>
                  </a:lnTo>
                  <a:cubicBezTo>
                    <a:pt x="266903" y="0"/>
                    <a:pt x="320560" y="22225"/>
                    <a:pt x="360121" y="61787"/>
                  </a:cubicBezTo>
                  <a:cubicBezTo>
                    <a:pt x="399683" y="101349"/>
                    <a:pt x="421908" y="155006"/>
                    <a:pt x="421908" y="210954"/>
                  </a:cubicBezTo>
                  <a:lnTo>
                    <a:pt x="421908" y="1492199"/>
                  </a:lnTo>
                  <a:cubicBezTo>
                    <a:pt x="421908" y="1548147"/>
                    <a:pt x="399683" y="1601804"/>
                    <a:pt x="360121" y="1641366"/>
                  </a:cubicBezTo>
                  <a:cubicBezTo>
                    <a:pt x="320560" y="1680928"/>
                    <a:pt x="266903" y="1703153"/>
                    <a:pt x="210954" y="1703153"/>
                  </a:cubicBezTo>
                  <a:lnTo>
                    <a:pt x="210954" y="1703153"/>
                  </a:lnTo>
                  <a:cubicBezTo>
                    <a:pt x="155006" y="1703153"/>
                    <a:pt x="101349" y="1680928"/>
                    <a:pt x="61787" y="1641366"/>
                  </a:cubicBezTo>
                  <a:cubicBezTo>
                    <a:pt x="22225" y="1601804"/>
                    <a:pt x="0" y="1548147"/>
                    <a:pt x="0" y="1492199"/>
                  </a:cubicBezTo>
                  <a:lnTo>
                    <a:pt x="0" y="210954"/>
                  </a:lnTo>
                  <a:cubicBezTo>
                    <a:pt x="0" y="155006"/>
                    <a:pt x="22225" y="101349"/>
                    <a:pt x="61787" y="61787"/>
                  </a:cubicBezTo>
                  <a:cubicBezTo>
                    <a:pt x="101349" y="22225"/>
                    <a:pt x="155006" y="0"/>
                    <a:pt x="210954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21908" cy="1750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9266099" y="5094465"/>
            <a:ext cx="8253227" cy="293939"/>
          </a:xfrm>
          <a:custGeom>
            <a:avLst/>
            <a:gdLst/>
            <a:ahLst/>
            <a:cxnLst/>
            <a:rect l="l" t="t" r="r" b="b"/>
            <a:pathLst>
              <a:path w="8253227" h="293939">
                <a:moveTo>
                  <a:pt x="0" y="0"/>
                </a:moveTo>
                <a:lnTo>
                  <a:pt x="8253226" y="0"/>
                </a:lnTo>
                <a:lnTo>
                  <a:pt x="8253226" y="293939"/>
                </a:lnTo>
                <a:lnTo>
                  <a:pt x="0" y="29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t="-15519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768282" y="2623823"/>
            <a:ext cx="4053131" cy="4032865"/>
          </a:xfrm>
          <a:custGeom>
            <a:avLst/>
            <a:gdLst/>
            <a:ahLst/>
            <a:cxnLst/>
            <a:rect l="l" t="t" r="r" b="b"/>
            <a:pathLst>
              <a:path w="4053131" h="4032865">
                <a:moveTo>
                  <a:pt x="0" y="0"/>
                </a:moveTo>
                <a:lnTo>
                  <a:pt x="4053131" y="0"/>
                </a:lnTo>
                <a:lnTo>
                  <a:pt x="4053131" y="4032866"/>
                </a:lnTo>
                <a:lnTo>
                  <a:pt x="0" y="4032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194697" y="488077"/>
            <a:ext cx="7991723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4799" b="1" spc="239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Prioritatea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50322" y="2810885"/>
            <a:ext cx="4635628" cy="76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2"/>
              </a:lnSpc>
              <a:spcBef>
                <a:spcPct val="0"/>
              </a:spcBef>
            </a:pPr>
            <a:r>
              <a:rPr lang="en-US" sz="2699" spc="134">
                <a:solidFill>
                  <a:srgbClr val="0E2088"/>
                </a:solidFill>
                <a:latin typeface="Barlow"/>
                <a:ea typeface="Barlow"/>
                <a:cs typeface="Barlow"/>
                <a:sym typeface="Barlow"/>
              </a:rPr>
              <a:t>Valoarea alocării financiare pentru Prioritatea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85950" y="2484748"/>
            <a:ext cx="6829563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819"/>
              </a:lnSpc>
            </a:pPr>
            <a:r>
              <a:rPr lang="en-US" sz="6300" b="1" spc="315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316.14 Milioane €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82917" y="4029703"/>
            <a:ext cx="5732596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819"/>
              </a:lnSpc>
              <a:spcBef>
                <a:spcPct val="0"/>
              </a:spcBef>
            </a:pPr>
            <a:r>
              <a:rPr lang="en-US" sz="6300" b="1" u="none" strike="noStrike" spc="315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1.43 Miliarde €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74" y="4463087"/>
            <a:ext cx="13890401" cy="6062495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4829981" y="6986199"/>
            <a:ext cx="3435708" cy="1235306"/>
            <a:chOff x="0" y="0"/>
            <a:chExt cx="904878" cy="3253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04878" cy="325348"/>
            </a:xfrm>
            <a:custGeom>
              <a:avLst/>
              <a:gdLst/>
              <a:ahLst/>
              <a:cxnLst/>
              <a:rect l="l" t="t" r="r" b="b"/>
              <a:pathLst>
                <a:path w="904878" h="325348">
                  <a:moveTo>
                    <a:pt x="114922" y="0"/>
                  </a:moveTo>
                  <a:lnTo>
                    <a:pt x="789956" y="0"/>
                  </a:lnTo>
                  <a:cubicBezTo>
                    <a:pt x="853426" y="0"/>
                    <a:pt x="904878" y="51452"/>
                    <a:pt x="904878" y="114922"/>
                  </a:cubicBezTo>
                  <a:lnTo>
                    <a:pt x="904878" y="210426"/>
                  </a:lnTo>
                  <a:cubicBezTo>
                    <a:pt x="904878" y="240905"/>
                    <a:pt x="892770" y="270136"/>
                    <a:pt x="871218" y="291688"/>
                  </a:cubicBezTo>
                  <a:cubicBezTo>
                    <a:pt x="849666" y="313240"/>
                    <a:pt x="820435" y="325348"/>
                    <a:pt x="789956" y="325348"/>
                  </a:cubicBezTo>
                  <a:lnTo>
                    <a:pt x="114922" y="325348"/>
                  </a:lnTo>
                  <a:cubicBezTo>
                    <a:pt x="84443" y="325348"/>
                    <a:pt x="55212" y="313240"/>
                    <a:pt x="33660" y="291688"/>
                  </a:cubicBezTo>
                  <a:cubicBezTo>
                    <a:pt x="12108" y="270136"/>
                    <a:pt x="0" y="240905"/>
                    <a:pt x="0" y="210426"/>
                  </a:cubicBezTo>
                  <a:lnTo>
                    <a:pt x="0" y="114922"/>
                  </a:lnTo>
                  <a:cubicBezTo>
                    <a:pt x="0" y="84443"/>
                    <a:pt x="12108" y="55212"/>
                    <a:pt x="33660" y="33660"/>
                  </a:cubicBezTo>
                  <a:cubicBezTo>
                    <a:pt x="55212" y="12108"/>
                    <a:pt x="84443" y="0"/>
                    <a:pt x="114922" y="0"/>
                  </a:cubicBezTo>
                  <a:close/>
                </a:path>
              </a:pathLst>
            </a:custGeom>
            <a:solidFill>
              <a:srgbClr val="0E20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904878" cy="3729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471735" y="6936607"/>
            <a:ext cx="1514004" cy="1235306"/>
            <a:chOff x="0" y="0"/>
            <a:chExt cx="398750" cy="32534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98750" cy="325348"/>
            </a:xfrm>
            <a:custGeom>
              <a:avLst/>
              <a:gdLst/>
              <a:ahLst/>
              <a:cxnLst/>
              <a:rect l="l" t="t" r="r" b="b"/>
              <a:pathLst>
                <a:path w="398750" h="325348">
                  <a:moveTo>
                    <a:pt x="162674" y="0"/>
                  </a:moveTo>
                  <a:lnTo>
                    <a:pt x="236076" y="0"/>
                  </a:lnTo>
                  <a:cubicBezTo>
                    <a:pt x="279220" y="0"/>
                    <a:pt x="320597" y="17139"/>
                    <a:pt x="351104" y="47646"/>
                  </a:cubicBezTo>
                  <a:cubicBezTo>
                    <a:pt x="381611" y="78153"/>
                    <a:pt x="398750" y="119530"/>
                    <a:pt x="398750" y="162674"/>
                  </a:cubicBezTo>
                  <a:lnTo>
                    <a:pt x="398750" y="162674"/>
                  </a:lnTo>
                  <a:cubicBezTo>
                    <a:pt x="398750" y="252516"/>
                    <a:pt x="325918" y="325348"/>
                    <a:pt x="236076" y="325348"/>
                  </a:cubicBezTo>
                  <a:lnTo>
                    <a:pt x="162674" y="325348"/>
                  </a:lnTo>
                  <a:cubicBezTo>
                    <a:pt x="119530" y="325348"/>
                    <a:pt x="78153" y="308209"/>
                    <a:pt x="47646" y="277702"/>
                  </a:cubicBezTo>
                  <a:cubicBezTo>
                    <a:pt x="17139" y="247195"/>
                    <a:pt x="0" y="205818"/>
                    <a:pt x="0" y="162674"/>
                  </a:cubicBezTo>
                  <a:lnTo>
                    <a:pt x="0" y="162674"/>
                  </a:lnTo>
                  <a:cubicBezTo>
                    <a:pt x="0" y="119530"/>
                    <a:pt x="17139" y="78153"/>
                    <a:pt x="47646" y="47646"/>
                  </a:cubicBezTo>
                  <a:cubicBezTo>
                    <a:pt x="78153" y="17139"/>
                    <a:pt x="119530" y="0"/>
                    <a:pt x="162674" y="0"/>
                  </a:cubicBezTo>
                  <a:close/>
                </a:path>
              </a:pathLst>
            </a:custGeom>
            <a:solidFill>
              <a:srgbClr val="FEB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398750" cy="3729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550322" y="4268972"/>
            <a:ext cx="5732596" cy="76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2"/>
              </a:lnSpc>
              <a:spcBef>
                <a:spcPct val="0"/>
              </a:spcBef>
            </a:pPr>
            <a:r>
              <a:rPr lang="en-US" sz="2699" spc="269">
                <a:solidFill>
                  <a:srgbClr val="0E2088"/>
                </a:solidFill>
                <a:latin typeface="Barlow"/>
                <a:ea typeface="Barlow"/>
                <a:cs typeface="Barlow"/>
                <a:sym typeface="Barlow"/>
              </a:rPr>
              <a:t>Valoarea Programului Regional  Nord-Vest 2021-2027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919025" y="7071932"/>
            <a:ext cx="4879202" cy="882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88"/>
              </a:lnSpc>
              <a:spcBef>
                <a:spcPct val="0"/>
              </a:spcBef>
            </a:pPr>
            <a:r>
              <a:rPr lang="en-US" sz="3200" b="1" spc="32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Apeluri de proiecte publicate și lansate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50470" y="5535415"/>
            <a:ext cx="2800488" cy="3425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0"/>
              </a:lnSpc>
            </a:pPr>
            <a:r>
              <a:rPr lang="en-US" sz="20000" b="1" spc="100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14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186421" y="7287641"/>
            <a:ext cx="2094751" cy="43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70"/>
              </a:lnSpc>
              <a:spcBef>
                <a:spcPct val="0"/>
              </a:spcBef>
            </a:pPr>
            <a:r>
              <a:rPr lang="en-US" sz="3000" b="1" spc="30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85,50%</a:t>
            </a:r>
          </a:p>
        </p:txBody>
      </p:sp>
      <p:sp>
        <p:nvSpPr>
          <p:cNvPr id="26" name="Freeform 26"/>
          <p:cNvSpPr/>
          <p:nvPr/>
        </p:nvSpPr>
        <p:spPr>
          <a:xfrm>
            <a:off x="13768282" y="7923702"/>
            <a:ext cx="4053131" cy="1370553"/>
          </a:xfrm>
          <a:custGeom>
            <a:avLst/>
            <a:gdLst/>
            <a:ahLst/>
            <a:cxnLst/>
            <a:rect l="l" t="t" r="r" b="b"/>
            <a:pathLst>
              <a:path w="4053131" h="1370553">
                <a:moveTo>
                  <a:pt x="0" y="0"/>
                </a:moveTo>
                <a:lnTo>
                  <a:pt x="4053131" y="0"/>
                </a:lnTo>
                <a:lnTo>
                  <a:pt x="4053131" y="1370553"/>
                </a:lnTo>
                <a:lnTo>
                  <a:pt x="0" y="13705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6062640" y="8272475"/>
            <a:ext cx="5975216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819"/>
              </a:lnSpc>
            </a:pPr>
            <a:r>
              <a:rPr lang="en-US" sz="6300" b="1" spc="315">
                <a:solidFill>
                  <a:srgbClr val="FFFDFE"/>
                </a:solidFill>
                <a:latin typeface="Barlow Bold"/>
                <a:ea typeface="Barlow Bold"/>
                <a:cs typeface="Barlow Bold"/>
                <a:sym typeface="Barlow Bold"/>
              </a:rPr>
              <a:t>270.31 Mil. €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3ABA7-E0C2-C839-7587-04FE3A4D4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B78F650-BD8A-660A-9BA7-4A0B33897FD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07D7C09-567A-A6DD-9678-541E62093E9B}"/>
              </a:ext>
            </a:extLst>
          </p:cNvPr>
          <p:cNvGrpSpPr/>
          <p:nvPr/>
        </p:nvGrpSpPr>
        <p:grpSpPr>
          <a:xfrm>
            <a:off x="13252785" y="-26042"/>
            <a:ext cx="6395289" cy="10287000"/>
            <a:chOff x="0" y="0"/>
            <a:chExt cx="1684356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F22890F-932F-E256-7695-ECF4F4993092}"/>
                </a:ext>
              </a:extLst>
            </p:cNvPr>
            <p:cNvSpPr/>
            <p:nvPr/>
          </p:nvSpPr>
          <p:spPr>
            <a:xfrm>
              <a:off x="0" y="0"/>
              <a:ext cx="1684356" cy="2709333"/>
            </a:xfrm>
            <a:custGeom>
              <a:avLst/>
              <a:gdLst/>
              <a:ahLst/>
              <a:cxnLst/>
              <a:rect l="l" t="t" r="r" b="b"/>
              <a:pathLst>
                <a:path w="1684356" h="2709333">
                  <a:moveTo>
                    <a:pt x="0" y="0"/>
                  </a:moveTo>
                  <a:lnTo>
                    <a:pt x="1684356" y="0"/>
                  </a:lnTo>
                  <a:lnTo>
                    <a:pt x="16843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1782278-0A3D-1852-0A94-1D657B98B7B6}"/>
                </a:ext>
              </a:extLst>
            </p:cNvPr>
            <p:cNvSpPr txBox="1"/>
            <p:nvPr/>
          </p:nvSpPr>
          <p:spPr>
            <a:xfrm>
              <a:off x="0" y="-47625"/>
              <a:ext cx="1684356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CAD2C35-649E-C2DD-0818-8343769DF916}"/>
              </a:ext>
            </a:extLst>
          </p:cNvPr>
          <p:cNvGrpSpPr/>
          <p:nvPr/>
        </p:nvGrpSpPr>
        <p:grpSpPr>
          <a:xfrm>
            <a:off x="-652963" y="2008211"/>
            <a:ext cx="1601933" cy="6466659"/>
            <a:chOff x="0" y="0"/>
            <a:chExt cx="421908" cy="170315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BF81A9D-5E90-3223-10BC-3DBD526AB4D0}"/>
                </a:ext>
              </a:extLst>
            </p:cNvPr>
            <p:cNvSpPr/>
            <p:nvPr/>
          </p:nvSpPr>
          <p:spPr>
            <a:xfrm>
              <a:off x="0" y="0"/>
              <a:ext cx="421908" cy="1703153"/>
            </a:xfrm>
            <a:custGeom>
              <a:avLst/>
              <a:gdLst/>
              <a:ahLst/>
              <a:cxnLst/>
              <a:rect l="l" t="t" r="r" b="b"/>
              <a:pathLst>
                <a:path w="421908" h="1703153">
                  <a:moveTo>
                    <a:pt x="210954" y="0"/>
                  </a:moveTo>
                  <a:lnTo>
                    <a:pt x="210954" y="0"/>
                  </a:lnTo>
                  <a:cubicBezTo>
                    <a:pt x="266903" y="0"/>
                    <a:pt x="320560" y="22225"/>
                    <a:pt x="360121" y="61787"/>
                  </a:cubicBezTo>
                  <a:cubicBezTo>
                    <a:pt x="399683" y="101349"/>
                    <a:pt x="421908" y="155006"/>
                    <a:pt x="421908" y="210954"/>
                  </a:cubicBezTo>
                  <a:lnTo>
                    <a:pt x="421908" y="1492199"/>
                  </a:lnTo>
                  <a:cubicBezTo>
                    <a:pt x="421908" y="1548147"/>
                    <a:pt x="399683" y="1601804"/>
                    <a:pt x="360121" y="1641366"/>
                  </a:cubicBezTo>
                  <a:cubicBezTo>
                    <a:pt x="320560" y="1680928"/>
                    <a:pt x="266903" y="1703153"/>
                    <a:pt x="210954" y="1703153"/>
                  </a:cubicBezTo>
                  <a:lnTo>
                    <a:pt x="210954" y="1703153"/>
                  </a:lnTo>
                  <a:cubicBezTo>
                    <a:pt x="155006" y="1703153"/>
                    <a:pt x="101349" y="1680928"/>
                    <a:pt x="61787" y="1641366"/>
                  </a:cubicBezTo>
                  <a:cubicBezTo>
                    <a:pt x="22225" y="1601804"/>
                    <a:pt x="0" y="1548147"/>
                    <a:pt x="0" y="1492199"/>
                  </a:cubicBezTo>
                  <a:lnTo>
                    <a:pt x="0" y="210954"/>
                  </a:lnTo>
                  <a:cubicBezTo>
                    <a:pt x="0" y="155006"/>
                    <a:pt x="22225" y="101349"/>
                    <a:pt x="61787" y="61787"/>
                  </a:cubicBezTo>
                  <a:cubicBezTo>
                    <a:pt x="101349" y="22225"/>
                    <a:pt x="155006" y="0"/>
                    <a:pt x="210954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EC22DD6-3810-7DB7-E24E-5A2A197B9905}"/>
                </a:ext>
              </a:extLst>
            </p:cNvPr>
            <p:cNvSpPr txBox="1"/>
            <p:nvPr/>
          </p:nvSpPr>
          <p:spPr>
            <a:xfrm>
              <a:off x="0" y="-47625"/>
              <a:ext cx="421908" cy="1750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EE40B6B-AE70-BCFE-1AD1-38A958A0531C}"/>
              </a:ext>
            </a:extLst>
          </p:cNvPr>
          <p:cNvSpPr/>
          <p:nvPr/>
        </p:nvSpPr>
        <p:spPr>
          <a:xfrm rot="-5400000">
            <a:off x="9266099" y="5094465"/>
            <a:ext cx="8253227" cy="293939"/>
          </a:xfrm>
          <a:custGeom>
            <a:avLst/>
            <a:gdLst/>
            <a:ahLst/>
            <a:cxnLst/>
            <a:rect l="l" t="t" r="r" b="b"/>
            <a:pathLst>
              <a:path w="8253227" h="293939">
                <a:moveTo>
                  <a:pt x="0" y="0"/>
                </a:moveTo>
                <a:lnTo>
                  <a:pt x="8253226" y="0"/>
                </a:lnTo>
                <a:lnTo>
                  <a:pt x="8253226" y="293939"/>
                </a:lnTo>
                <a:lnTo>
                  <a:pt x="0" y="29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t="-15519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73ACDBB5-E253-F62D-6CE9-DF0E35B58CCE}"/>
              </a:ext>
            </a:extLst>
          </p:cNvPr>
          <p:cNvSpPr txBox="1"/>
          <p:nvPr/>
        </p:nvSpPr>
        <p:spPr>
          <a:xfrm>
            <a:off x="1950470" y="5535415"/>
            <a:ext cx="2800488" cy="3425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0"/>
              </a:lnSpc>
            </a:pPr>
            <a:r>
              <a:rPr lang="en-US" sz="20000" b="1" spc="100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14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CF65FAF0-2117-38F5-779A-A3687548FF53}"/>
              </a:ext>
            </a:extLst>
          </p:cNvPr>
          <p:cNvSpPr txBox="1"/>
          <p:nvPr/>
        </p:nvSpPr>
        <p:spPr>
          <a:xfrm>
            <a:off x="11186421" y="7287641"/>
            <a:ext cx="2094751" cy="43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70"/>
              </a:lnSpc>
              <a:spcBef>
                <a:spcPct val="0"/>
              </a:spcBef>
            </a:pPr>
            <a:r>
              <a:rPr lang="en-US" sz="3000" b="1" spc="30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85,50%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7A650E8A-551A-5CD9-21B1-EE4B96AE19AA}"/>
              </a:ext>
            </a:extLst>
          </p:cNvPr>
          <p:cNvSpPr txBox="1"/>
          <p:nvPr/>
        </p:nvSpPr>
        <p:spPr>
          <a:xfrm>
            <a:off x="6062640" y="8272475"/>
            <a:ext cx="5975216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819"/>
              </a:lnSpc>
            </a:pPr>
            <a:r>
              <a:rPr lang="en-US" sz="6300" b="1" spc="315">
                <a:solidFill>
                  <a:srgbClr val="FFFDFE"/>
                </a:solidFill>
                <a:latin typeface="Barlow Bold"/>
                <a:ea typeface="Barlow Bold"/>
                <a:cs typeface="Barlow Bold"/>
                <a:sym typeface="Barlow Bold"/>
              </a:rPr>
              <a:t>270.31 Mil. €</a:t>
            </a:r>
          </a:p>
        </p:txBody>
      </p:sp>
      <p:pic>
        <p:nvPicPr>
          <p:cNvPr id="29" name="Picture 28" descr="A diagram of a innovation">
            <a:extLst>
              <a:ext uri="{FF2B5EF4-FFF2-40B4-BE49-F238E27FC236}">
                <a16:creationId xmlns:a16="http://schemas.microsoft.com/office/drawing/2014/main" id="{774AB49D-F406-BFFE-E195-7793E44BB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718" y="1074891"/>
            <a:ext cx="10537081" cy="78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16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024453" y="8527981"/>
            <a:ext cx="734083" cy="29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0"/>
              </a:lnSpc>
              <a:spcBef>
                <a:spcPct val="0"/>
              </a:spcBef>
            </a:pPr>
            <a:r>
              <a:rPr lang="en-US" sz="177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Ștei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67889" y="9169683"/>
            <a:ext cx="13029868" cy="954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7200" b="1" spc="35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1405 - Total proiecte depuse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5109" y="-261778"/>
            <a:ext cx="21657937" cy="1075873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807133" y="127286"/>
            <a:ext cx="12673734" cy="141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US" sz="4023" b="1" spc="18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Proiecte depuse pe Prioritatea 1 a Programului Regional Nord-Vest 2021-2027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-2737471"/>
            <a:ext cx="18242280" cy="1328446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522820" y="8326707"/>
            <a:ext cx="4905805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€ 327.904.956,00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04850" y="8326707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€ 1.190.716.015,33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57800" y="8326707"/>
            <a:ext cx="488715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€ 1.459.832.183,39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57800" y="1496503"/>
            <a:ext cx="488715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totală a proiectelor depuse pe Prioritatea 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04850" y="2843320"/>
            <a:ext cx="487830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eligibilă a proiectelor depuse pe Prioritatea 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43050" y="5442563"/>
            <a:ext cx="4905805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alocării financiare pentru Prioritatea 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29066" y="9182052"/>
            <a:ext cx="13029868" cy="954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spc="35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1405 - Total proiecte depuse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22860"/>
            <a:ext cx="18242280" cy="1052413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5430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€ 23.811.306,00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57800" y="8326707"/>
            <a:ext cx="488715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€ 72.004.185,61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57800" y="2367051"/>
            <a:ext cx="488715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totală a proiectelor depuse pe apelul de proiecte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04850" y="2843320"/>
            <a:ext cx="487830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eligibilă a proiectelor depuse pe apelul de proiecte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15546" y="4822583"/>
            <a:ext cx="4905805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alocării financiare pentru apelul de proiecte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048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€ 65.651.731,41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97790" y="219058"/>
            <a:ext cx="13892421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111 - Proiecte din domenii specializare inteligentă (cercetare) pentru întreprinderi din Regiunea de Dezvoltare Nord-Vest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77351" y="5896050"/>
            <a:ext cx="4048049" cy="123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4800" b="1" spc="240">
                <a:solidFill>
                  <a:srgbClr val="FFFDFE"/>
                </a:solidFill>
                <a:latin typeface="Barlow Bold"/>
                <a:ea typeface="Barlow Bold"/>
                <a:cs typeface="Barlow Bold"/>
                <a:sym typeface="Barlow Bold"/>
              </a:rPr>
              <a:t>24 - Proiecte depuse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22860"/>
            <a:ext cx="18242280" cy="1052413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5430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€ 21.764.706,00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57800" y="8326707"/>
            <a:ext cx="488715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€ 52.811.250,96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57800" y="2411208"/>
            <a:ext cx="488715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totală a proiectelor depuse pe apelul de proiecte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04850" y="2771893"/>
            <a:ext cx="487830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eligibilă a proiectelor depuse pe apelul de proiecte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15546" y="4422457"/>
            <a:ext cx="4905805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alocării financiare pentru apelul de proiecte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048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€ 49.884.345,18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97790" y="721678"/>
            <a:ext cx="13892421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112 - Sprijin pentru întreprinderi nou înființate inovatoare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77351" y="6159045"/>
            <a:ext cx="4048049" cy="123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4800" b="1" spc="240">
                <a:solidFill>
                  <a:srgbClr val="FFFDFE"/>
                </a:solidFill>
                <a:latin typeface="Barlow Bold"/>
                <a:ea typeface="Barlow Bold"/>
                <a:cs typeface="Barlow Bold"/>
                <a:sym typeface="Barlow Bold"/>
              </a:rPr>
              <a:t>34 - Proiecte depuse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82" y="0"/>
            <a:ext cx="18242280" cy="1052413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5430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€ 11.523.665,90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13038" y="6529971"/>
            <a:ext cx="4878300" cy="3138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ro-RO" sz="3600" b="1" spc="89" dirty="0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</a:p>
          <a:p>
            <a:pPr algn="ctr">
              <a:lnSpc>
                <a:spcPts val="5040"/>
              </a:lnSpc>
            </a:pPr>
            <a:r>
              <a:rPr lang="en-US" sz="3600" b="1" spc="89" dirty="0" err="1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</a:t>
            </a:r>
            <a:r>
              <a:rPr lang="en-US" sz="3600" b="1" spc="89" dirty="0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3600" b="1" spc="89" dirty="0" err="1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eligibilă</a:t>
            </a:r>
            <a:r>
              <a:rPr lang="en-US" sz="3600" b="1" spc="89" dirty="0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 a </a:t>
            </a:r>
            <a:r>
              <a:rPr lang="en-US" sz="3600" b="1" spc="89" dirty="0" err="1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proiectelor</a:t>
            </a:r>
            <a:r>
              <a:rPr lang="en-US" sz="3600" b="1" spc="89" dirty="0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3600" b="1" spc="89" dirty="0" err="1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depuse</a:t>
            </a:r>
            <a:r>
              <a:rPr lang="en-US" sz="3600" b="1" spc="89" dirty="0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 pe </a:t>
            </a:r>
            <a:r>
              <a:rPr lang="en-US" sz="3600" b="1" spc="89" dirty="0" err="1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apelul</a:t>
            </a:r>
            <a:r>
              <a:rPr lang="en-US" sz="3600" b="1" spc="89" dirty="0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 de Proiecte</a:t>
            </a:r>
            <a:endParaRPr lang="ro-RO" sz="3600" b="1" spc="89" dirty="0">
              <a:solidFill>
                <a:srgbClr val="0E2088"/>
              </a:solidFill>
              <a:latin typeface="Barlow Bold"/>
              <a:ea typeface="Barlow Bold"/>
              <a:cs typeface="Barlow Bold"/>
              <a:sym typeface="Barlow Bold"/>
            </a:endParaRPr>
          </a:p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Barlow Bold"/>
                <a:ea typeface="Barlow Bold"/>
                <a:cs typeface="Barlow Bold"/>
                <a:sym typeface="Barlow Bold"/>
              </a:rPr>
              <a:t>€</a:t>
            </a:r>
            <a:r>
              <a:rPr lang="en-US" sz="3600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ro-RO" sz="3600" b="1" spc="89" dirty="0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23.100.230</a:t>
            </a:r>
            <a:endParaRPr lang="en-US" sz="3600" b="1" spc="89" dirty="0">
              <a:solidFill>
                <a:srgbClr val="0E2088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515546" y="2438470"/>
            <a:ext cx="4905805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alocării financiare pentru apelul de proiecte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97790" y="440690"/>
            <a:ext cx="13892421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113 - Ecosisteme de inovare - centre CDI - Inclusiv cercetare în colaborare</a:t>
            </a:r>
          </a:p>
        </p:txBody>
      </p:sp>
      <p:sp>
        <p:nvSpPr>
          <p:cNvPr id="21" name="Freeform 21"/>
          <p:cNvSpPr/>
          <p:nvPr/>
        </p:nvSpPr>
        <p:spPr>
          <a:xfrm>
            <a:off x="3112218" y="9258300"/>
            <a:ext cx="2049295" cy="873512"/>
          </a:xfrm>
          <a:custGeom>
            <a:avLst/>
            <a:gdLst/>
            <a:ahLst/>
            <a:cxnLst/>
            <a:rect l="l" t="t" r="r" b="b"/>
            <a:pathLst>
              <a:path w="2049295" h="873512">
                <a:moveTo>
                  <a:pt x="0" y="0"/>
                </a:moveTo>
                <a:lnTo>
                  <a:pt x="2049295" y="0"/>
                </a:lnTo>
                <a:lnTo>
                  <a:pt x="2049295" y="873512"/>
                </a:lnTo>
                <a:lnTo>
                  <a:pt x="0" y="873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5591099" y="9388034"/>
            <a:ext cx="7096954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Apel </a:t>
            </a:r>
            <a:r>
              <a:rPr lang="en-US" sz="3200" b="1" dirty="0" err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deschis</a:t>
            </a:r>
            <a:r>
              <a:rPr lang="en-US" sz="3200" b="1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3200" b="1" dirty="0" err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până</a:t>
            </a:r>
            <a:r>
              <a:rPr lang="en-US" sz="3200" b="1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 pe 06.10.2025</a:t>
            </a:r>
          </a:p>
        </p:txBody>
      </p:sp>
      <p:sp>
        <p:nvSpPr>
          <p:cNvPr id="23" name="Freeform 23"/>
          <p:cNvSpPr/>
          <p:nvPr/>
        </p:nvSpPr>
        <p:spPr>
          <a:xfrm flipH="1">
            <a:off x="13117638" y="9258300"/>
            <a:ext cx="2049295" cy="873512"/>
          </a:xfrm>
          <a:custGeom>
            <a:avLst/>
            <a:gdLst/>
            <a:ahLst/>
            <a:cxnLst/>
            <a:rect l="l" t="t" r="r" b="b"/>
            <a:pathLst>
              <a:path w="2049295" h="873512">
                <a:moveTo>
                  <a:pt x="2049295" y="0"/>
                </a:moveTo>
                <a:lnTo>
                  <a:pt x="0" y="0"/>
                </a:lnTo>
                <a:lnTo>
                  <a:pt x="0" y="873512"/>
                </a:lnTo>
                <a:lnTo>
                  <a:pt x="2049295" y="873512"/>
                </a:lnTo>
                <a:lnTo>
                  <a:pt x="20492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22860"/>
            <a:ext cx="18242280" cy="1052413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5430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€ 16.764.705,90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57800" y="8326707"/>
            <a:ext cx="488715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€ 57.780.326,56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57800" y="2411208"/>
            <a:ext cx="488715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totală a proiectelor depuse pe apelul de proiecte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04850" y="2771893"/>
            <a:ext cx="487830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eligibilă a proiectelor depuse pe apelul de proiecte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15546" y="4422457"/>
            <a:ext cx="4905805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alocării financiare pentru apelul de proiecte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048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€ 47.772.654,44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85651" y="721678"/>
            <a:ext cx="14116698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121 - Digitalizarea IMM-urilor din Regiunea de Dezvoltare Nord-Vest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857800" y="6159045"/>
            <a:ext cx="4887150" cy="123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4800" b="1" spc="240">
                <a:solidFill>
                  <a:srgbClr val="FFFDFE"/>
                </a:solidFill>
                <a:latin typeface="Barlow Bold"/>
                <a:ea typeface="Barlow Bold"/>
                <a:cs typeface="Barlow Bold"/>
                <a:sym typeface="Barlow Bold"/>
              </a:rPr>
              <a:t>477 - Proiecte depuse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22860"/>
            <a:ext cx="18242280" cy="1052413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5430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€ 19.306.216,00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57800" y="8326707"/>
            <a:ext cx="488715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€ 135.288.880,00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57800" y="1654785"/>
            <a:ext cx="488715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totală a proiectelor depuse pe apelul de proiecte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04850" y="2307696"/>
            <a:ext cx="487830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eligibilă a proiectelor depuse pe apelul de proiecte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15546" y="6084413"/>
            <a:ext cx="4905805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alocării financiare pentru apelul de proiecte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048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€ 122.353.327,16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97790" y="214630"/>
            <a:ext cx="13892421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131.A - Investiții productive inovatoare pentru microîntreprinderile din Regiunea de Dezvoltare Nord Vest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170886" y="5829714"/>
            <a:ext cx="4260978" cy="123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4800" b="1" spc="240">
                <a:solidFill>
                  <a:srgbClr val="FFFDFE"/>
                </a:solidFill>
                <a:latin typeface="Barlow Bold"/>
                <a:ea typeface="Barlow Bold"/>
                <a:cs typeface="Barlow Bold"/>
                <a:sym typeface="Barlow Bold"/>
              </a:rPr>
              <a:t>273 - Proiecte depuse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447" y="831228"/>
            <a:ext cx="8613284" cy="8613283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towel with a drawing of a cat and a child&#10;&#10;Description automatically generated">
            <a:extLst>
              <a:ext uri="{FF2B5EF4-FFF2-40B4-BE49-F238E27FC236}">
                <a16:creationId xmlns:a16="http://schemas.microsoft.com/office/drawing/2014/main" id="{32E77FD4-217A-214E-683E-AAF96BBDF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-1"/>
          <a:stretch>
            <a:fillRect/>
          </a:stretch>
        </p:blipFill>
        <p:spPr>
          <a:xfrm>
            <a:off x="758127" y="831226"/>
            <a:ext cx="8613283" cy="8613284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434" y="1055518"/>
            <a:ext cx="257272" cy="257273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129" y="2344044"/>
            <a:ext cx="236318" cy="236317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6F4521-A241-C50D-6AEB-3EEB7891E293}"/>
              </a:ext>
            </a:extLst>
          </p:cNvPr>
          <p:cNvSpPr txBox="1"/>
          <p:nvPr/>
        </p:nvSpPr>
        <p:spPr>
          <a:xfrm>
            <a:off x="9855858" y="2599411"/>
            <a:ext cx="6293510" cy="43708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2">
                    <a:lumMod val="75000"/>
                    <a:alpha val="80000"/>
                  </a:schemeClr>
                </a:solidFill>
                <a:effectLst/>
              </a:rPr>
              <a:t>Alice: Pe </a:t>
            </a:r>
            <a:r>
              <a:rPr lang="en-US" sz="3200" b="1" dirty="0" err="1">
                <a:solidFill>
                  <a:schemeClr val="tx2">
                    <a:lumMod val="75000"/>
                    <a:alpha val="80000"/>
                  </a:schemeClr>
                </a:solidFill>
                <a:effectLst/>
              </a:rPr>
              <a:t>ce</a:t>
            </a:r>
            <a:r>
              <a:rPr lang="en-US" sz="3200" b="1" dirty="0">
                <a:solidFill>
                  <a:schemeClr val="tx2">
                    <a:lumMod val="75000"/>
                    <a:alpha val="80000"/>
                  </a:schemeClr>
                </a:solidFill>
                <a:effectLst/>
              </a:rPr>
              <a:t> drum </a:t>
            </a:r>
            <a:r>
              <a:rPr lang="en-US" sz="3200" b="1" dirty="0" err="1">
                <a:solidFill>
                  <a:schemeClr val="tx2">
                    <a:lumMod val="75000"/>
                    <a:alpha val="80000"/>
                  </a:schemeClr>
                </a:solidFill>
                <a:effectLst/>
              </a:rPr>
              <a:t>să</a:t>
            </a:r>
            <a:r>
              <a:rPr lang="en-US" sz="3200" b="1" dirty="0">
                <a:solidFill>
                  <a:schemeClr val="tx2">
                    <a:lumMod val="75000"/>
                    <a:alpha val="80000"/>
                  </a:schemeClr>
                </a:solidFill>
                <a:effectLst/>
              </a:rPr>
              <a:t> </a:t>
            </a:r>
            <a:r>
              <a:rPr lang="ro-RO" sz="3200" b="1" dirty="0">
                <a:solidFill>
                  <a:schemeClr val="tx2">
                    <a:lumMod val="75000"/>
                    <a:alpha val="80000"/>
                  </a:schemeClr>
                </a:solidFill>
                <a:effectLst/>
              </a:rPr>
              <a:t>o </a:t>
            </a:r>
            <a:r>
              <a:rPr lang="en-US" sz="3200" b="1" dirty="0" err="1">
                <a:solidFill>
                  <a:schemeClr val="tx2">
                    <a:lumMod val="75000"/>
                    <a:alpha val="80000"/>
                  </a:schemeClr>
                </a:solidFill>
                <a:effectLst/>
              </a:rPr>
              <a:t>iau</a:t>
            </a:r>
            <a:r>
              <a:rPr lang="en-US" sz="3200" b="1" dirty="0">
                <a:solidFill>
                  <a:schemeClr val="tx2">
                    <a:lumMod val="75000"/>
                    <a:alpha val="80000"/>
                  </a:schemeClr>
                </a:solidFill>
                <a:effectLst/>
              </a:rPr>
              <a:t>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o-RO" sz="3200" b="1" i="1" dirty="0">
                <a:solidFill>
                  <a:schemeClr val="accent1"/>
                </a:solidFill>
              </a:rPr>
              <a:t>	</a:t>
            </a:r>
            <a:r>
              <a:rPr lang="en-US" sz="3200" b="1" i="1" dirty="0" err="1">
                <a:solidFill>
                  <a:schemeClr val="accent1"/>
                </a:solidFill>
              </a:rPr>
              <a:t>Pisic</a:t>
            </a:r>
            <a:r>
              <a:rPr lang="ro-RO" sz="3200" b="1" i="1" dirty="0">
                <a:solidFill>
                  <a:schemeClr val="accent1"/>
                </a:solidFill>
              </a:rPr>
              <a:t>a</a:t>
            </a:r>
            <a:r>
              <a:rPr lang="en-US" sz="3200" b="1" i="1" dirty="0">
                <a:solidFill>
                  <a:schemeClr val="accent1"/>
                </a:solidFill>
              </a:rPr>
              <a:t>: </a:t>
            </a:r>
            <a:r>
              <a:rPr lang="en-US" sz="3200" b="1" i="1" dirty="0" err="1">
                <a:solidFill>
                  <a:schemeClr val="accent1"/>
                </a:solidFill>
              </a:rPr>
              <a:t>Unde</a:t>
            </a:r>
            <a:r>
              <a:rPr lang="en-US" sz="3200" b="1" i="1" dirty="0">
                <a:solidFill>
                  <a:schemeClr val="accent1"/>
                </a:solidFill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</a:rPr>
              <a:t>vrei</a:t>
            </a:r>
            <a:r>
              <a:rPr lang="en-US" sz="3200" b="1" i="1" dirty="0">
                <a:solidFill>
                  <a:schemeClr val="accent1"/>
                </a:solidFill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</a:rPr>
              <a:t>să</a:t>
            </a:r>
            <a:r>
              <a:rPr lang="en-US" sz="3200" b="1" i="1" dirty="0">
                <a:solidFill>
                  <a:schemeClr val="accent1"/>
                </a:solidFill>
              </a:rPr>
              <a:t> </a:t>
            </a:r>
            <a:r>
              <a:rPr lang="ro-RO" sz="3200" b="1" i="1" dirty="0">
                <a:solidFill>
                  <a:schemeClr val="accent1"/>
                </a:solidFill>
              </a:rPr>
              <a:t>ajungi</a:t>
            </a:r>
            <a:r>
              <a:rPr lang="en-US" sz="3200" b="1" i="1" dirty="0">
                <a:solidFill>
                  <a:schemeClr val="accent1"/>
                </a:solidFill>
              </a:rPr>
              <a:t>?</a:t>
            </a:r>
            <a:endParaRPr lang="ro-RO" sz="3200" b="1" i="1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o-RO" sz="3200" b="1" dirty="0">
                <a:solidFill>
                  <a:schemeClr val="tx2">
                    <a:lumMod val="75000"/>
                    <a:alpha val="80000"/>
                  </a:schemeClr>
                </a:solidFill>
              </a:rPr>
              <a:t>A</a:t>
            </a:r>
            <a:r>
              <a:rPr lang="en-US" sz="3200" b="1" dirty="0">
                <a:solidFill>
                  <a:schemeClr val="tx2">
                    <a:lumMod val="75000"/>
                    <a:alpha val="80000"/>
                  </a:schemeClr>
                </a:solidFill>
                <a:effectLst/>
              </a:rPr>
              <a:t>lice: Nu </a:t>
            </a:r>
            <a:r>
              <a:rPr lang="en-US" sz="3200" b="1" dirty="0" err="1">
                <a:solidFill>
                  <a:schemeClr val="tx2">
                    <a:lumMod val="75000"/>
                    <a:alpha val="80000"/>
                  </a:schemeClr>
                </a:solidFill>
                <a:effectLst/>
              </a:rPr>
              <a:t>știu</a:t>
            </a:r>
            <a:r>
              <a:rPr lang="en-US" sz="3200" b="1" dirty="0">
                <a:solidFill>
                  <a:schemeClr val="tx2">
                    <a:lumMod val="75000"/>
                    <a:alpha val="80000"/>
                  </a:schemeClr>
                </a:solidFill>
                <a:effectLst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o-RO" sz="3200" b="1" dirty="0">
                <a:solidFill>
                  <a:schemeClr val="accent1"/>
                </a:solidFill>
                <a:effectLst/>
              </a:rPr>
              <a:t>	</a:t>
            </a:r>
            <a:r>
              <a:rPr lang="en-US" sz="3200" b="1" i="1" dirty="0" err="1">
                <a:solidFill>
                  <a:schemeClr val="accent1"/>
                </a:solidFill>
                <a:effectLst/>
              </a:rPr>
              <a:t>Pisic</a:t>
            </a:r>
            <a:r>
              <a:rPr lang="ro-RO" sz="3200" b="1" i="1" dirty="0">
                <a:solidFill>
                  <a:schemeClr val="accent1"/>
                </a:solidFill>
                <a:effectLst/>
              </a:rPr>
              <a:t>a</a:t>
            </a:r>
            <a:r>
              <a:rPr lang="en-US" sz="3200" b="1" i="1" dirty="0">
                <a:solidFill>
                  <a:schemeClr val="accent1"/>
                </a:solidFill>
                <a:effectLst/>
              </a:rPr>
              <a:t>: </a:t>
            </a:r>
            <a:r>
              <a:rPr lang="en-US" sz="3200" b="1" i="1" dirty="0" err="1">
                <a:solidFill>
                  <a:schemeClr val="accent1"/>
                </a:solidFill>
                <a:effectLst/>
              </a:rPr>
              <a:t>Atunci</a:t>
            </a:r>
            <a:r>
              <a:rPr lang="en-US" sz="3200" b="1" i="1" dirty="0">
                <a:solidFill>
                  <a:schemeClr val="accent1"/>
                </a:solidFill>
                <a:effectLst/>
              </a:rPr>
              <a:t> nu </a:t>
            </a:r>
            <a:r>
              <a:rPr lang="en-US" sz="3200" b="1" i="1" dirty="0" err="1">
                <a:solidFill>
                  <a:schemeClr val="accent1"/>
                </a:solidFill>
                <a:effectLst/>
              </a:rPr>
              <a:t>contează</a:t>
            </a:r>
            <a:r>
              <a:rPr lang="en-US" sz="3200" b="1" i="1" dirty="0">
                <a:solidFill>
                  <a:schemeClr val="accent1"/>
                </a:solidFill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ro-RO" sz="3200" b="1" dirty="0">
                <a:solidFill>
                  <a:schemeClr val="tx1">
                    <a:alpha val="80000"/>
                  </a:schemeClr>
                </a:solidFill>
                <a:effectLst/>
              </a:rPr>
              <a:t>		</a:t>
            </a:r>
            <a:r>
              <a:rPr lang="en-US" sz="3200" b="1" dirty="0">
                <a:solidFill>
                  <a:schemeClr val="tx1">
                    <a:alpha val="80000"/>
                  </a:schemeClr>
                </a:solidFill>
                <a:effectLst/>
              </a:rPr>
              <a:t>Alice </a:t>
            </a:r>
            <a:r>
              <a:rPr lang="en-US" sz="3200" b="1" dirty="0" err="1">
                <a:solidFill>
                  <a:schemeClr val="tx1">
                    <a:alpha val="80000"/>
                  </a:schemeClr>
                </a:solidFill>
                <a:effectLst/>
              </a:rPr>
              <a:t>în</a:t>
            </a:r>
            <a:r>
              <a:rPr lang="en-US" sz="3200" b="1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3200" b="1" dirty="0" err="1">
                <a:solidFill>
                  <a:schemeClr val="tx1">
                    <a:alpha val="80000"/>
                  </a:schemeClr>
                </a:solidFill>
                <a:effectLst/>
              </a:rPr>
              <a:t>Țara</a:t>
            </a:r>
            <a:r>
              <a:rPr lang="en-US" sz="3200" b="1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3200" b="1" dirty="0" err="1">
                <a:solidFill>
                  <a:schemeClr val="tx1">
                    <a:alpha val="80000"/>
                  </a:schemeClr>
                </a:solidFill>
                <a:effectLst/>
              </a:rPr>
              <a:t>Minunilor</a:t>
            </a:r>
            <a:endParaRPr lang="en-US" sz="3200" b="1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1223" y="8662623"/>
            <a:ext cx="168639" cy="168639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379243" y="5428908"/>
            <a:ext cx="0" cy="485809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054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22860"/>
            <a:ext cx="18242280" cy="1052413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550324" y="8962977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€ 46.714.503,60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57800" y="8326707"/>
            <a:ext cx="488715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€ 759.122.102,83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57800" y="1748610"/>
            <a:ext cx="488715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totală a proiectelor depuse pe apelul de proiecte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04850" y="3253740"/>
            <a:ext cx="487830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eligibilă a proiectelor depuse pe apelul de proiecte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05568" y="6669649"/>
            <a:ext cx="4905805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alocării financiare pentru apelul de proiecte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048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€ 597.042.328,43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43050" y="433705"/>
            <a:ext cx="15201900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131.B - Creșterea competitivității IMM-urilor din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Regiunea de Dezvoltare Nord-Vest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149593" y="5451805"/>
            <a:ext cx="4303564" cy="123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4800" b="1" spc="240">
                <a:solidFill>
                  <a:srgbClr val="FFFDFE"/>
                </a:solidFill>
                <a:latin typeface="Barlow Bold"/>
                <a:ea typeface="Barlow Bold"/>
                <a:cs typeface="Barlow Bold"/>
                <a:sym typeface="Barlow Bold"/>
              </a:rPr>
              <a:t>470 - Proiecte depuse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22860"/>
            <a:ext cx="18242280" cy="1052413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5430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€ 20.000.000,00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57800" y="8326707"/>
            <a:ext cx="488715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€ 75.226.455,43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57800" y="1827750"/>
            <a:ext cx="488715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totală a proiectelor depuse pe apelul de proiecte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00425" y="3253740"/>
            <a:ext cx="487830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eligibilă a proiectelor depuse pe apelul de proiecte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15546" y="5218254"/>
            <a:ext cx="4905805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alocării financiare pentru apelul de proiecte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048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€ 60.403.468,24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10874" y="433705"/>
            <a:ext cx="9866252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131.C - Creșterea competitivității IMM-urilor din domeniile robotică și nanotehnologii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77351" y="5627638"/>
            <a:ext cx="4048049" cy="123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4800" b="1" spc="240">
                <a:solidFill>
                  <a:srgbClr val="FFFDFE"/>
                </a:solidFill>
                <a:latin typeface="Barlow Bold"/>
                <a:ea typeface="Barlow Bold"/>
                <a:cs typeface="Barlow Bold"/>
                <a:sym typeface="Barlow Bold"/>
              </a:rPr>
              <a:t>33 - Proiecte depuse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22860"/>
            <a:ext cx="18242280" cy="1052413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5430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€ 15.000.000,00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57800" y="8326707"/>
            <a:ext cx="488715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€ 61.936.578,27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57800" y="2342197"/>
            <a:ext cx="488715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totală a proiectelor depuse pe apelul de proiecte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04850" y="2917392"/>
            <a:ext cx="487830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eligibilă a proiectelor depuse pe apelul de proiecte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15546" y="5495247"/>
            <a:ext cx="4905805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alocării financiare pentru apelul de proiecte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048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€ 56.034.127,55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10874" y="433705"/>
            <a:ext cx="9866252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131.D - Creșterea competitivității IMM-urilor din domeniile turism și sănătate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77351" y="5748599"/>
            <a:ext cx="4048049" cy="123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4800" b="1" spc="240">
                <a:solidFill>
                  <a:srgbClr val="FFFDFE"/>
                </a:solidFill>
                <a:latin typeface="Barlow Bold"/>
                <a:ea typeface="Barlow Bold"/>
                <a:cs typeface="Barlow Bold"/>
                <a:sym typeface="Barlow Bold"/>
              </a:rPr>
              <a:t>41 - Proiecte depuse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22860"/>
            <a:ext cx="18242280" cy="1052413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5430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€ 10.000.000,00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57800" y="7213248"/>
            <a:ext cx="488715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totală a proiectelor depuse pe apelul de proiecte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04850" y="7213248"/>
            <a:ext cx="487830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eligibilă a proiectelor depuse pe apelul de proiecte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15546" y="3395169"/>
            <a:ext cx="4905805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alocării financiare pentru apelul de proiecte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210874" y="433705"/>
            <a:ext cx="9866252" cy="110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131.F – </a:t>
            </a:r>
            <a:r>
              <a:rPr lang="ro-RO" sz="3200" b="1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Sprijin pentru internaționalizarea IMM-urilor</a:t>
            </a:r>
            <a:endParaRPr lang="en-US" sz="3200" b="1" dirty="0">
              <a:solidFill>
                <a:srgbClr val="0E2088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3112218" y="9258300"/>
            <a:ext cx="2049295" cy="873512"/>
          </a:xfrm>
          <a:custGeom>
            <a:avLst/>
            <a:gdLst/>
            <a:ahLst/>
            <a:cxnLst/>
            <a:rect l="l" t="t" r="r" b="b"/>
            <a:pathLst>
              <a:path w="2049295" h="873512">
                <a:moveTo>
                  <a:pt x="0" y="0"/>
                </a:moveTo>
                <a:lnTo>
                  <a:pt x="2049295" y="0"/>
                </a:lnTo>
                <a:lnTo>
                  <a:pt x="2049295" y="873512"/>
                </a:lnTo>
                <a:lnTo>
                  <a:pt x="0" y="873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5591099" y="9388034"/>
            <a:ext cx="7096954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Apel deschis până pe 27.10.2025</a:t>
            </a:r>
          </a:p>
        </p:txBody>
      </p:sp>
      <p:sp>
        <p:nvSpPr>
          <p:cNvPr id="23" name="Freeform 23"/>
          <p:cNvSpPr/>
          <p:nvPr/>
        </p:nvSpPr>
        <p:spPr>
          <a:xfrm flipH="1">
            <a:off x="13117638" y="9258300"/>
            <a:ext cx="2049295" cy="873512"/>
          </a:xfrm>
          <a:custGeom>
            <a:avLst/>
            <a:gdLst/>
            <a:ahLst/>
            <a:cxnLst/>
            <a:rect l="l" t="t" r="r" b="b"/>
            <a:pathLst>
              <a:path w="2049295" h="873512">
                <a:moveTo>
                  <a:pt x="2049295" y="0"/>
                </a:moveTo>
                <a:lnTo>
                  <a:pt x="0" y="0"/>
                </a:lnTo>
                <a:lnTo>
                  <a:pt x="0" y="873512"/>
                </a:lnTo>
                <a:lnTo>
                  <a:pt x="2049295" y="873512"/>
                </a:lnTo>
                <a:lnTo>
                  <a:pt x="20492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22860"/>
            <a:ext cx="18242280" cy="1052413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5430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€ 32.983.385,90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57800" y="8326707"/>
            <a:ext cx="488715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€ 130.229.187,45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57800" y="1887138"/>
            <a:ext cx="488715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totală a proiectelor depuse pe apelul de proiecte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04850" y="2917392"/>
            <a:ext cx="487830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eligibilă a proiectelor depuse pe apelul de proiecte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15546" y="5356750"/>
            <a:ext cx="4905805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alocării financiare pentru apelul de proiecte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048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€ 107.959.413,27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10874" y="433705"/>
            <a:ext cx="9866252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132.A.1 - Sprijinirea dezvoltării parcurilor de specializare inteligentă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77351" y="5380179"/>
            <a:ext cx="4048049" cy="123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4800" b="1" spc="240">
                <a:solidFill>
                  <a:srgbClr val="FFFDFE"/>
                </a:solidFill>
                <a:latin typeface="Barlow Bold"/>
                <a:ea typeface="Barlow Bold"/>
                <a:cs typeface="Barlow Bold"/>
                <a:sym typeface="Barlow Bold"/>
              </a:rPr>
              <a:t>23 - Proiecte depuse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22860"/>
            <a:ext cx="18242280" cy="1052413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5430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€ 49.507.054,25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57800" y="8326707"/>
            <a:ext cx="488715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€ 71.159.744,64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57800" y="1887138"/>
            <a:ext cx="488715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totală a proiectelor depuse pe apelul de proiecte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04850" y="2917392"/>
            <a:ext cx="487830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eligibilă a proiectelor depuse pe apelul de proiecte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15546" y="5356750"/>
            <a:ext cx="4905805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alocării financiare pentru apelul de proiecte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048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€ 51.210.921,17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86959" y="433705"/>
            <a:ext cx="14714083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132.A.2 - Sprijinirea dezvoltării unor investiții inițiale ale unor IMM-uri în cadrul structurii parcului de specializare inteligentă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77351" y="5380179"/>
            <a:ext cx="4048049" cy="123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4800" b="1" spc="240">
                <a:solidFill>
                  <a:srgbClr val="FFFDFE"/>
                </a:solidFill>
                <a:latin typeface="Barlow Bold"/>
                <a:ea typeface="Barlow Bold"/>
                <a:cs typeface="Barlow Bold"/>
                <a:sym typeface="Barlow Bold"/>
              </a:rPr>
              <a:t>15 - Proiecte depuse</a:t>
            </a:r>
          </a:p>
        </p:txBody>
      </p:sp>
      <p:sp>
        <p:nvSpPr>
          <p:cNvPr id="24" name="Freeform 24"/>
          <p:cNvSpPr/>
          <p:nvPr/>
        </p:nvSpPr>
        <p:spPr>
          <a:xfrm>
            <a:off x="3112218" y="9258300"/>
            <a:ext cx="2049295" cy="873512"/>
          </a:xfrm>
          <a:custGeom>
            <a:avLst/>
            <a:gdLst/>
            <a:ahLst/>
            <a:cxnLst/>
            <a:rect l="l" t="t" r="r" b="b"/>
            <a:pathLst>
              <a:path w="2049295" h="873512">
                <a:moveTo>
                  <a:pt x="0" y="0"/>
                </a:moveTo>
                <a:lnTo>
                  <a:pt x="2049295" y="0"/>
                </a:lnTo>
                <a:lnTo>
                  <a:pt x="2049295" y="873512"/>
                </a:lnTo>
                <a:lnTo>
                  <a:pt x="0" y="873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5591099" y="9388034"/>
            <a:ext cx="7096954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Apel deschis până pe 10.12.2025</a:t>
            </a:r>
          </a:p>
        </p:txBody>
      </p:sp>
      <p:sp>
        <p:nvSpPr>
          <p:cNvPr id="26" name="Freeform 26"/>
          <p:cNvSpPr/>
          <p:nvPr/>
        </p:nvSpPr>
        <p:spPr>
          <a:xfrm flipH="1">
            <a:off x="13117638" y="9258300"/>
            <a:ext cx="2049295" cy="873512"/>
          </a:xfrm>
          <a:custGeom>
            <a:avLst/>
            <a:gdLst/>
            <a:ahLst/>
            <a:cxnLst/>
            <a:rect l="l" t="t" r="r" b="b"/>
            <a:pathLst>
              <a:path w="2049295" h="873512">
                <a:moveTo>
                  <a:pt x="2049295" y="0"/>
                </a:moveTo>
                <a:lnTo>
                  <a:pt x="0" y="0"/>
                </a:lnTo>
                <a:lnTo>
                  <a:pt x="0" y="873512"/>
                </a:lnTo>
                <a:lnTo>
                  <a:pt x="2049295" y="873512"/>
                </a:lnTo>
                <a:lnTo>
                  <a:pt x="20492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22860"/>
            <a:ext cx="18242280" cy="1052413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5430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€ 2.941.176,50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57800" y="8326707"/>
            <a:ext cx="488715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€ 18.119.098,79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57800" y="2164131"/>
            <a:ext cx="488715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totală a proiectelor depuse pe apelul de proiecte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00425" y="2739325"/>
            <a:ext cx="4878300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eligibilă a proiectelor depuse pe apelul de proiecte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15546" y="5495247"/>
            <a:ext cx="4905805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8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alocării financiare pentru apelul de proiecte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04850" y="8314338"/>
            <a:ext cx="48783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€ 12.720.638,48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10874" y="433705"/>
            <a:ext cx="9866252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132.B.1 - Sprijinirea dezvoltării incubatoarelor de afaceri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77351" y="5904631"/>
            <a:ext cx="4048049" cy="123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4800" b="1" spc="240">
                <a:solidFill>
                  <a:srgbClr val="FFFDFE"/>
                </a:solidFill>
                <a:latin typeface="Barlow Bold"/>
                <a:ea typeface="Barlow Bold"/>
                <a:cs typeface="Barlow Bold"/>
                <a:sym typeface="Barlow Bold"/>
              </a:rPr>
              <a:t>10 - Proiecte depuse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732805"/>
            <a:ext cx="18242280" cy="981419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217297" y="2939179"/>
            <a:ext cx="3639388" cy="197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spc="13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nerambursabilă a contractelor semnate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72882" y="2707005"/>
            <a:ext cx="3644391" cy="148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spc="13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eligibilă a contractelor semnate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84312" y="771539"/>
            <a:ext cx="3627547" cy="148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spc="13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totală a contractelor semnate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06224" y="3166745"/>
            <a:ext cx="3662538" cy="197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 spc="13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Valoarea Programului Regional Nord-Vest </a:t>
            </a:r>
          </a:p>
          <a:p>
            <a:pPr algn="ctr">
              <a:lnSpc>
                <a:spcPts val="3919"/>
              </a:lnSpc>
            </a:pPr>
            <a:r>
              <a:rPr lang="en-US" sz="2799" b="1" spc="13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2021-2027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26454" y="8436927"/>
            <a:ext cx="3642308" cy="54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€ 1.437.252.471,00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372882" y="8436927"/>
            <a:ext cx="3644391" cy="54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€ 1.749.286.771,82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100807" y="8436927"/>
            <a:ext cx="3627547" cy="54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€ 2.487.111.543,68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217297" y="8436927"/>
            <a:ext cx="3627547" cy="54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€ 1.510.366.164,88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024453" y="8527981"/>
            <a:ext cx="734083" cy="29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0"/>
              </a:lnSpc>
              <a:spcBef>
                <a:spcPct val="0"/>
              </a:spcBef>
            </a:pPr>
            <a:r>
              <a:rPr lang="en-US" sz="177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Ștei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63141" y="9169683"/>
            <a:ext cx="14929245" cy="954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spc="35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358 - Total contracte semnate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22860"/>
            <a:ext cx="18242280" cy="1052413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663141" y="81915"/>
            <a:ext cx="14929245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162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Contracte semnate pe fiecare prioritate din cadrul Programului Regional Nord-Vest 2021-2027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024453" y="8527981"/>
            <a:ext cx="734083" cy="29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0"/>
              </a:lnSpc>
              <a:spcBef>
                <a:spcPct val="0"/>
              </a:spcBef>
            </a:pPr>
            <a:r>
              <a:rPr lang="en-US" sz="177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Ștei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17574" y="9169683"/>
            <a:ext cx="14837212" cy="954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spc="35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175 - Total contracte semnate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22860"/>
            <a:ext cx="18242280" cy="1052413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807133" y="127286"/>
            <a:ext cx="12673734" cy="141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US" sz="4023" b="1" spc="18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Contracte semnate pe Prioritatea 1 a Programului Regional Nord-Vest 2021-2027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51BBED2-2EEA-D182-0725-97685C8FF9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686" r="1801" b="5321"/>
          <a:stretch>
            <a:fillRect/>
          </a:stretch>
        </p:blipFill>
        <p:spPr>
          <a:xfrm>
            <a:off x="685800" y="685800"/>
            <a:ext cx="16611600" cy="92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92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F722C-CDE9-9047-900B-1AAAEE9AA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A5BBC1-50B3-04BB-0046-87126B119B3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3D9AC08-3423-F3F4-DB4A-5A29B3BF2449}"/>
              </a:ext>
            </a:extLst>
          </p:cNvPr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7D89D74-FF24-965F-5A26-12F9B3A224D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624498-FA17-1210-B7D3-6E74E4DE55C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969B7F6-B964-7BD7-2100-D99F73E6080A}"/>
              </a:ext>
            </a:extLst>
          </p:cNvPr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3F1DE1-82DB-4A5A-DF28-B70CB1AD71C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32E6BA4-C4BA-33B2-630F-77D3061E4A21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3980FA39-B893-9250-7540-76678E9E30D3}"/>
              </a:ext>
            </a:extLst>
          </p:cNvPr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5705FD5-9DB0-1CEA-8219-EFF77DE0214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38A0F7C-A1B1-7CCB-B76E-E7F30C2821A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024E2BE-6E90-C52F-C692-61AD3258E235}"/>
              </a:ext>
            </a:extLst>
          </p:cNvPr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FCC3C8D-8331-DE53-1BB7-2EBC9617D8A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A792A132-BAE3-C524-A2C6-B47D4568C16D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5BDD9252-FA65-A0F1-5FDF-538321D4D85F}"/>
              </a:ext>
            </a:extLst>
          </p:cNvPr>
          <p:cNvSpPr txBox="1"/>
          <p:nvPr/>
        </p:nvSpPr>
        <p:spPr>
          <a:xfrm>
            <a:off x="6024453" y="8527981"/>
            <a:ext cx="734083" cy="29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0"/>
              </a:lnSpc>
              <a:spcBef>
                <a:spcPct val="0"/>
              </a:spcBef>
            </a:pPr>
            <a:r>
              <a:rPr lang="en-US" sz="177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Ștei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0B9068F-96A7-166D-F1F2-EBF96FAA9000}"/>
              </a:ext>
            </a:extLst>
          </p:cNvPr>
          <p:cNvSpPr txBox="1"/>
          <p:nvPr/>
        </p:nvSpPr>
        <p:spPr>
          <a:xfrm>
            <a:off x="2807133" y="127286"/>
            <a:ext cx="12673734" cy="1367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US" sz="2800" b="1" spc="181" dirty="0" err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Oportunități</a:t>
            </a:r>
            <a:r>
              <a:rPr lang="en-US" sz="2800" b="1" spc="181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800" b="1" spc="181" dirty="0" err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pentru</a:t>
            </a:r>
            <a:r>
              <a:rPr lang="en-US" sz="2800" b="1" spc="181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 IMM-</a:t>
            </a:r>
            <a:r>
              <a:rPr lang="en-US" sz="2800" b="1" spc="181" dirty="0" err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uri</a:t>
            </a:r>
            <a:r>
              <a:rPr lang="en-US" sz="2800" b="1" spc="181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 sub forma </a:t>
            </a:r>
            <a:r>
              <a:rPr lang="en-US" sz="2800" b="1" spc="181" dirty="0" err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apelurilor</a:t>
            </a:r>
            <a:r>
              <a:rPr lang="en-US" sz="2800" b="1" spc="181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 de </a:t>
            </a:r>
            <a:r>
              <a:rPr lang="en-US" sz="2800" b="1" spc="181" dirty="0" err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proiecte</a:t>
            </a:r>
            <a:r>
              <a:rPr lang="en-US" sz="2800" b="1" spc="181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ro-RO" sz="2800" b="1" spc="181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in derulare / consultare publică</a:t>
            </a:r>
            <a:endParaRPr lang="en-US" sz="2800" b="1" spc="181" dirty="0">
              <a:solidFill>
                <a:srgbClr val="0E2088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B4CC5FF0-B987-5E03-91A2-E27DB2EA6999}"/>
              </a:ext>
            </a:extLst>
          </p:cNvPr>
          <p:cNvSpPr txBox="1"/>
          <p:nvPr/>
        </p:nvSpPr>
        <p:spPr>
          <a:xfrm>
            <a:off x="1543050" y="2012569"/>
            <a:ext cx="15201900" cy="75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algn="l">
              <a:lnSpc>
                <a:spcPts val="5400"/>
              </a:lnSpc>
            </a:pPr>
            <a:r>
              <a:rPr lang="ro-RO" sz="4400" b="1" spc="8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	131.F </a:t>
            </a:r>
          </a:p>
          <a:p>
            <a:pPr marL="388620" lvl="1" algn="l">
              <a:lnSpc>
                <a:spcPts val="5400"/>
              </a:lnSpc>
            </a:pPr>
            <a:r>
              <a:rPr lang="ro-RO" sz="3600" b="1" spc="8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Internaționalizarea IMM-urilor din regiunea de dezvoltare Nord-Vest  - 10 mil euro</a:t>
            </a:r>
          </a:p>
          <a:p>
            <a:pPr marL="388620" lvl="1" algn="l">
              <a:lnSpc>
                <a:spcPts val="5400"/>
              </a:lnSpc>
            </a:pPr>
            <a:r>
              <a:rPr lang="ro-RO" sz="4400" b="1" spc="8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	</a:t>
            </a:r>
            <a:r>
              <a:rPr lang="en-US" sz="4400" b="1" spc="8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131.E </a:t>
            </a:r>
            <a:endParaRPr lang="ro-RO" sz="4400" b="1" spc="89" dirty="0">
              <a:solidFill>
                <a:srgbClr val="0E2088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marL="388620" lvl="1" algn="l">
              <a:lnSpc>
                <a:spcPts val="5400"/>
              </a:lnSpc>
            </a:pPr>
            <a:r>
              <a:rPr lang="en-US" sz="3600" b="1" spc="89" dirty="0" err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Investiții</a:t>
            </a:r>
            <a:r>
              <a:rPr lang="en-US" sz="3600" b="1" spc="8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 productive </a:t>
            </a:r>
            <a:r>
              <a:rPr lang="en-US" sz="3600" b="1" spc="89" dirty="0" err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inovatoare</a:t>
            </a:r>
            <a:r>
              <a:rPr lang="en-US" sz="3600" b="1" spc="8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3600" b="1" spc="89" dirty="0" err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pentru</a:t>
            </a:r>
            <a:r>
              <a:rPr lang="en-US" sz="3600" b="1" spc="8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 IMM - </a:t>
            </a:r>
            <a:r>
              <a:rPr lang="en-US" sz="3600" b="1" spc="89" dirty="0" err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instrumente</a:t>
            </a:r>
            <a:r>
              <a:rPr lang="en-US" sz="3600" b="1" spc="8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3600" b="1" spc="89" dirty="0" err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financiare</a:t>
            </a:r>
            <a:r>
              <a:rPr lang="ro-RO" sz="3600" b="1" spc="8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 – 33 mil euro</a:t>
            </a:r>
          </a:p>
          <a:p>
            <a:pPr marL="388620" lvl="1">
              <a:lnSpc>
                <a:spcPts val="5400"/>
              </a:lnSpc>
            </a:pPr>
            <a:r>
              <a:rPr lang="ro-RO" sz="4400" b="1" spc="89" dirty="0">
                <a:solidFill>
                  <a:srgbClr val="0E2088"/>
                </a:solidFill>
                <a:latin typeface="Gotham Bold"/>
                <a:cs typeface="Gotham Bold"/>
                <a:sym typeface="Gotham Bold"/>
              </a:rPr>
              <a:t>	132.A2</a:t>
            </a:r>
          </a:p>
          <a:p>
            <a:pPr marL="388620" lvl="1">
              <a:lnSpc>
                <a:spcPts val="5400"/>
              </a:lnSpc>
            </a:pPr>
            <a:r>
              <a:rPr lang="ro-RO" sz="3600" b="1" spc="89" dirty="0">
                <a:solidFill>
                  <a:srgbClr val="0E2088"/>
                </a:solidFill>
                <a:latin typeface="Gotham Bold"/>
                <a:cs typeface="Gotham Bold"/>
                <a:sym typeface="Gotham Bold"/>
              </a:rPr>
              <a:t>Sprijinirea IMM-urilor in Parcurile de Specializare Inteligentă- 119 mil euro</a:t>
            </a:r>
          </a:p>
          <a:p>
            <a:pPr marL="388620" lvl="1">
              <a:lnSpc>
                <a:spcPts val="5400"/>
              </a:lnSpc>
            </a:pPr>
            <a:r>
              <a:rPr lang="ro-RO" sz="4400" b="1" spc="89" dirty="0">
                <a:solidFill>
                  <a:srgbClr val="0E2088"/>
                </a:solidFill>
                <a:latin typeface="Gotham Bold"/>
                <a:cs typeface="Gotham Bold"/>
                <a:sym typeface="Gotham Bold"/>
              </a:rPr>
              <a:t>	961 </a:t>
            </a:r>
          </a:p>
          <a:p>
            <a:pPr marL="388620" lvl="1" algn="l">
              <a:lnSpc>
                <a:spcPts val="5400"/>
              </a:lnSpc>
            </a:pPr>
            <a:r>
              <a:rPr lang="ro-RO" sz="3600" b="1" spc="8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Sprijinirea proiectelor din domenii STEP – 21 mil euro</a:t>
            </a:r>
            <a:endParaRPr lang="en-US" sz="3600" b="1" spc="89" dirty="0">
              <a:solidFill>
                <a:srgbClr val="0E2088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2793172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012364" y="3122695"/>
            <a:ext cx="2554001" cy="2554001"/>
            <a:chOff x="0" y="0"/>
            <a:chExt cx="3405334" cy="340533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405334" cy="3405334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B57C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26650" y="1485497"/>
              <a:ext cx="3352034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€ 119.658.482,71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087746" y="5469462"/>
            <a:ext cx="1950595" cy="1950595"/>
            <a:chOff x="0" y="0"/>
            <a:chExt cx="2600794" cy="260079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2600794" cy="2600794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0BF3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0" y="1105240"/>
              <a:ext cx="2600794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23.529.411,80 €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980108" y="1944195"/>
            <a:ext cx="4911002" cy="4911002"/>
            <a:chOff x="0" y="0"/>
            <a:chExt cx="6548003" cy="6548003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6548003" cy="6548003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81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75972" y="3576131"/>
              <a:ext cx="5596059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€ 270.316.720,00 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57628" y="2043241"/>
              <a:ext cx="5052566" cy="1262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00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Valoarea apelurilor de proiecte lansate în sprijinul IMM-urilor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2595012" y="287655"/>
            <a:ext cx="1285618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spc="480" dirty="0">
                <a:solidFill>
                  <a:srgbClr val="1C3F60"/>
                </a:solidFill>
                <a:latin typeface="Gotham Bold"/>
                <a:ea typeface="Gotham Bold"/>
                <a:cs typeface="Gotham Bold"/>
                <a:sym typeface="Gotham Bold"/>
              </a:rPr>
              <a:t>FINANȚAREA </a:t>
            </a:r>
            <a:r>
              <a:rPr lang="ro-RO" sz="4800" b="1" spc="480" dirty="0">
                <a:solidFill>
                  <a:srgbClr val="1C3F60"/>
                </a:solidFill>
                <a:latin typeface="Gotham Bold"/>
                <a:ea typeface="Gotham Bold"/>
                <a:cs typeface="Gotham Bold"/>
                <a:sym typeface="Gotham Bold"/>
              </a:rPr>
              <a:t>Parcurilor de Specializare Inteligentă</a:t>
            </a:r>
            <a:endParaRPr lang="en-US" sz="4800" b="1" spc="480" dirty="0">
              <a:solidFill>
                <a:srgbClr val="1C3F6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1368690" y="1973647"/>
            <a:ext cx="485105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399" b="1" dirty="0" err="1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Valoarea</a:t>
            </a:r>
            <a:r>
              <a:rPr lang="en-US" sz="2399" b="1" dirty="0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99" b="1" dirty="0" err="1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apelului</a:t>
            </a:r>
            <a:r>
              <a:rPr lang="en-US" sz="2399" b="1" dirty="0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 de </a:t>
            </a:r>
            <a:r>
              <a:rPr lang="en-US" sz="2399" b="1" dirty="0" err="1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proiecte</a:t>
            </a:r>
            <a:r>
              <a:rPr lang="en-US" sz="2399" b="1" dirty="0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99" b="1" dirty="0" err="1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Investiții</a:t>
            </a:r>
            <a:r>
              <a:rPr lang="en-US" sz="2399" b="1" dirty="0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 IMM-</a:t>
            </a:r>
            <a:r>
              <a:rPr lang="en-US" sz="2399" b="1" dirty="0" err="1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uri</a:t>
            </a:r>
            <a:r>
              <a:rPr lang="en-US" sz="2399" b="1" dirty="0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99" b="1" dirty="0" err="1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în</a:t>
            </a:r>
            <a:r>
              <a:rPr lang="en-US" sz="2399" b="1" dirty="0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99" b="1" dirty="0" err="1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Parcurile</a:t>
            </a:r>
            <a:r>
              <a:rPr lang="en-US" sz="2399" b="1" dirty="0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 de Specializare </a:t>
            </a:r>
            <a:r>
              <a:rPr lang="en-US" sz="2399" b="1" dirty="0" err="1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Inteligentă</a:t>
            </a:r>
            <a:endParaRPr lang="en-US" sz="2399" b="1" dirty="0">
              <a:solidFill>
                <a:schemeClr val="tx2">
                  <a:lumMod val="75000"/>
                </a:schemeClr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170642" y="1699217"/>
            <a:ext cx="5689951" cy="5994751"/>
            <a:chOff x="0" y="0"/>
            <a:chExt cx="812800" cy="85634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56340"/>
            </a:xfrm>
            <a:custGeom>
              <a:avLst/>
              <a:gdLst/>
              <a:ahLst/>
              <a:cxnLst/>
              <a:rect l="l" t="t" r="r" b="b"/>
              <a:pathLst>
                <a:path w="812800" h="856340">
                  <a:moveTo>
                    <a:pt x="406400" y="0"/>
                  </a:moveTo>
                  <a:cubicBezTo>
                    <a:pt x="181951" y="0"/>
                    <a:pt x="0" y="191698"/>
                    <a:pt x="0" y="428170"/>
                  </a:cubicBezTo>
                  <a:cubicBezTo>
                    <a:pt x="0" y="664642"/>
                    <a:pt x="181951" y="856340"/>
                    <a:pt x="406400" y="856340"/>
                  </a:cubicBezTo>
                  <a:cubicBezTo>
                    <a:pt x="630849" y="856340"/>
                    <a:pt x="812800" y="664642"/>
                    <a:pt x="812800" y="428170"/>
                  </a:cubicBezTo>
                  <a:cubicBezTo>
                    <a:pt x="812800" y="19169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42182"/>
              <a:ext cx="660400" cy="733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573317" y="4987056"/>
            <a:ext cx="488460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€ 316.140.250,00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99428" y="4254916"/>
            <a:ext cx="3432379" cy="32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0"/>
              </a:lnSpc>
              <a:spcBef>
                <a:spcPct val="0"/>
              </a:spcBef>
            </a:pPr>
            <a:r>
              <a:rPr lang="en-US" sz="24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Finanțarea IMM-urilor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0448936" y="5143500"/>
            <a:ext cx="3423561" cy="3423561"/>
            <a:chOff x="0" y="0"/>
            <a:chExt cx="4564748" cy="4564748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4564748" cy="4564748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5F9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52056" y="2812991"/>
              <a:ext cx="4060635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€ 141.182.148,611 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85415" y="1519739"/>
              <a:ext cx="4193919" cy="1214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9"/>
                </a:lnSpc>
              </a:pPr>
              <a:r>
                <a:rPr lang="en-US" sz="2399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Valoarea apelurilor deschise în sprijinul </a:t>
              </a:r>
            </a:p>
            <a:p>
              <a:pPr algn="ctr">
                <a:lnSpc>
                  <a:spcPts val="2399"/>
                </a:lnSpc>
              </a:pPr>
              <a:r>
                <a:rPr lang="en-US" sz="2399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IMM-urilor</a:t>
              </a: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4023908" y="7658057"/>
            <a:ext cx="3702786" cy="93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Valoare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apel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Instrumente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Financiare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 pt. IMM-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Gotham Bold"/>
                <a:ea typeface="Gotham Bold"/>
                <a:cs typeface="Gotham Bold"/>
                <a:sym typeface="Gotham Bold"/>
              </a:rPr>
              <a:t>uri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50F62-4A7E-0BF3-E3F4-32DDABC3E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57B007A-6ED4-51B2-A722-C17C681E1240}"/>
              </a:ext>
            </a:extLst>
          </p:cNvPr>
          <p:cNvSpPr/>
          <p:nvPr/>
        </p:nvSpPr>
        <p:spPr>
          <a:xfrm>
            <a:off x="3714750" y="2400300"/>
            <a:ext cx="10858500" cy="54864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3200" b="1" spc="-150" dirty="0"/>
              <a:t>Autoritățile publice locale inițiază faza 1 a proiectului - dezvoltarea infrastructurii PSI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o-RO" sz="3200" b="1" spc="-1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3200" b="1" spc="-150" dirty="0"/>
              <a:t>Un administrator selectat se ocupă de concesiunile parcelelor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o-RO" sz="3200" b="1" spc="-1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3200" b="1" spc="-150" dirty="0"/>
              <a:t>IMM-urile solicită concesiunea unei parcele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o-RO" sz="3200" b="1" spc="-1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3200" b="1" spc="-150" dirty="0"/>
              <a:t>IMM-urile solicită o finanțare, cu un proiect care propune adoptarea unei inovații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="1" spc="-150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2FCAA07-EF76-8B7C-AAEA-82BD6EBE5FD8}"/>
              </a:ext>
            </a:extLst>
          </p:cNvPr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BB03A8C-4385-E83B-D80D-DF2D5AD03D0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1846932-ACC4-F539-16F3-E2D0B8EB1742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831E201-52BE-8C1B-312E-14DB7400482D}"/>
              </a:ext>
            </a:extLst>
          </p:cNvPr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4DD25A5-7624-9459-1F75-FC9BB89D2F1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309B801-E10D-67AF-B73C-E4FF4EB7FD16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36C828C-C146-0042-D37C-8DE79173F0AF}"/>
              </a:ext>
            </a:extLst>
          </p:cNvPr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A5A11CD-70C8-667D-D163-599D4727DA3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7BF28E7-3230-54BB-D00C-E56A2D776E2E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79EF7B75-0BA4-B4F3-649E-2EFE8E05C312}"/>
              </a:ext>
            </a:extLst>
          </p:cNvPr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5A4919D-EF50-04FA-AA66-09F25D13883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3E027872-2781-F41A-47F6-491EAA4364CB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>
            <a:extLst>
              <a:ext uri="{FF2B5EF4-FFF2-40B4-BE49-F238E27FC236}">
                <a16:creationId xmlns:a16="http://schemas.microsoft.com/office/drawing/2014/main" id="{58B512FB-AB97-C872-3C90-0A168EC31D66}"/>
              </a:ext>
            </a:extLst>
          </p:cNvPr>
          <p:cNvSpPr txBox="1"/>
          <p:nvPr/>
        </p:nvSpPr>
        <p:spPr>
          <a:xfrm>
            <a:off x="2595012" y="287655"/>
            <a:ext cx="1285618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 spc="480" dirty="0">
                <a:solidFill>
                  <a:srgbClr val="1C3F60"/>
                </a:solidFill>
                <a:latin typeface="Gotham Bold"/>
                <a:ea typeface="Gotham Bold"/>
                <a:cs typeface="Gotham Bold"/>
                <a:sym typeface="Gotham Bold"/>
              </a:rPr>
              <a:t>FINANȚAREA </a:t>
            </a:r>
            <a:r>
              <a:rPr lang="ro-RO" sz="4800" b="1" spc="480" dirty="0">
                <a:solidFill>
                  <a:srgbClr val="1C3F60"/>
                </a:solidFill>
                <a:latin typeface="Gotham Bold"/>
                <a:ea typeface="Gotham Bold"/>
                <a:cs typeface="Gotham Bold"/>
                <a:sym typeface="Gotham Bold"/>
              </a:rPr>
              <a:t>Parcurilor de Specializare Inteligentă</a:t>
            </a:r>
            <a:endParaRPr lang="en-US" sz="4800" b="1" spc="480" dirty="0">
              <a:solidFill>
                <a:srgbClr val="1C3F6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1330180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E6136-2536-05F9-8AC3-D0828B98E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8C6646EC-A4EC-8CAB-6B99-FA4BFD01F51A}"/>
              </a:ext>
            </a:extLst>
          </p:cNvPr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29993BD-032C-A3A9-8B12-73A726FB48C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EE00C02-1AFC-4AEF-C3B7-685E36BBD2C5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EE7AD929-3AD6-E466-6499-BA2B31C1F255}"/>
              </a:ext>
            </a:extLst>
          </p:cNvPr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8DF9265-CBA6-D04F-944F-8C07B585AC6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3350D632-9A00-806F-93E3-716632AF4A1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78CE26D5-34FD-5D52-5B4E-D0A0340A5F46}"/>
              </a:ext>
            </a:extLst>
          </p:cNvPr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A672F1A-7EFF-1342-1EA7-9826433062A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C3BEC80-5231-F9CE-E65D-28AF1E1987C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60D142F-A9DC-BDA7-241A-409414C94ED7}"/>
              </a:ext>
            </a:extLst>
          </p:cNvPr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B713EA1-F7A5-E246-B078-CC722E1AF82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2CCFB1C3-2F7C-6882-DA63-40238A18A2C6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FE3C2A4B-F653-7169-3B0E-187C990B4C28}"/>
              </a:ext>
            </a:extLst>
          </p:cNvPr>
          <p:cNvGrpSpPr/>
          <p:nvPr/>
        </p:nvGrpSpPr>
        <p:grpSpPr>
          <a:xfrm>
            <a:off x="15087746" y="5560896"/>
            <a:ext cx="1950595" cy="1676293"/>
            <a:chOff x="0" y="121912"/>
            <a:chExt cx="2600794" cy="2235058"/>
          </a:xfrm>
        </p:grpSpPr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89F87AFD-B90A-B972-3A26-CFD32422CEA8}"/>
                </a:ext>
              </a:extLst>
            </p:cNvPr>
            <p:cNvSpPr txBox="1"/>
            <p:nvPr/>
          </p:nvSpPr>
          <p:spPr>
            <a:xfrm>
              <a:off x="243824" y="121912"/>
              <a:ext cx="2113145" cy="2235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E81AC36C-BB6E-A957-FE83-9535D2B464A8}"/>
                </a:ext>
              </a:extLst>
            </p:cNvPr>
            <p:cNvSpPr txBox="1"/>
            <p:nvPr/>
          </p:nvSpPr>
          <p:spPr>
            <a:xfrm>
              <a:off x="0" y="1105240"/>
              <a:ext cx="2600794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23.529.411,8 €</a:t>
              </a:r>
            </a:p>
          </p:txBody>
        </p:sp>
      </p:grpSp>
      <p:sp>
        <p:nvSpPr>
          <p:cNvPr id="36" name="TextBox 36">
            <a:extLst>
              <a:ext uri="{FF2B5EF4-FFF2-40B4-BE49-F238E27FC236}">
                <a16:creationId xmlns:a16="http://schemas.microsoft.com/office/drawing/2014/main" id="{BC64EBC4-B369-64CA-15A2-ADE5C8F824D0}"/>
              </a:ext>
            </a:extLst>
          </p:cNvPr>
          <p:cNvSpPr txBox="1"/>
          <p:nvPr/>
        </p:nvSpPr>
        <p:spPr>
          <a:xfrm>
            <a:off x="573317" y="4987056"/>
            <a:ext cx="488460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€ 316.140.250,00 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1A421B90-F845-8981-A201-2B52E82176C1}"/>
              </a:ext>
            </a:extLst>
          </p:cNvPr>
          <p:cNvSpPr txBox="1"/>
          <p:nvPr/>
        </p:nvSpPr>
        <p:spPr>
          <a:xfrm>
            <a:off x="1299428" y="4254916"/>
            <a:ext cx="3432379" cy="32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0"/>
              </a:lnSpc>
              <a:spcBef>
                <a:spcPct val="0"/>
              </a:spcBef>
            </a:pPr>
            <a:r>
              <a:rPr lang="en-US" sz="2400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Finanțarea IMM-urilor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67754BD-B404-5040-8830-769DE8584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19629" r="5210"/>
          <a:stretch>
            <a:fillRect/>
          </a:stretch>
        </p:blipFill>
        <p:spPr>
          <a:xfrm>
            <a:off x="5021129" y="198315"/>
            <a:ext cx="8329223" cy="989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35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0B6C2-DA8E-D098-9C51-A5F31085B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E74F09B-7B1D-2452-1BC1-770DEBE1B3A1}"/>
              </a:ext>
            </a:extLst>
          </p:cNvPr>
          <p:cNvGrpSpPr/>
          <p:nvPr/>
        </p:nvGrpSpPr>
        <p:grpSpPr>
          <a:xfrm>
            <a:off x="1371600" y="2171700"/>
            <a:ext cx="15681125" cy="6847554"/>
            <a:chOff x="564204" y="1347096"/>
            <a:chExt cx="10502114" cy="435331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E678F9-49EC-C047-821F-948871CC6C75}"/>
                </a:ext>
              </a:extLst>
            </p:cNvPr>
            <p:cNvSpPr txBox="1"/>
            <p:nvPr/>
          </p:nvSpPr>
          <p:spPr>
            <a:xfrm>
              <a:off x="564204" y="1347096"/>
              <a:ext cx="10137290" cy="557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o-RO" sz="2700" b="1" dirty="0"/>
            </a:p>
            <a:p>
              <a:endParaRPr lang="ro-RO" sz="2400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1030C16-268E-D267-A23B-E7D60EC75923}"/>
                </a:ext>
              </a:extLst>
            </p:cNvPr>
            <p:cNvGrpSpPr/>
            <p:nvPr/>
          </p:nvGrpSpPr>
          <p:grpSpPr>
            <a:xfrm>
              <a:off x="831273" y="1624518"/>
              <a:ext cx="10235045" cy="4075891"/>
              <a:chOff x="831273" y="1624518"/>
              <a:chExt cx="10235045" cy="4075891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28A02554-2778-4FB4-0438-4E1E14FA89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7600" b="16771"/>
              <a:stretch/>
            </p:blipFill>
            <p:spPr>
              <a:xfrm>
                <a:off x="831273" y="1624518"/>
                <a:ext cx="10235045" cy="4075891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AC16955-8B87-F043-39DA-D3167B5CE9EE}"/>
                  </a:ext>
                </a:extLst>
              </p:cNvPr>
              <p:cNvSpPr/>
              <p:nvPr/>
            </p:nvSpPr>
            <p:spPr>
              <a:xfrm>
                <a:off x="5904689" y="3103123"/>
                <a:ext cx="86536" cy="496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o-RO" sz="270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CD5097C-4197-1948-073F-D46B22A9B31D}"/>
                  </a:ext>
                </a:extLst>
              </p:cNvPr>
              <p:cNvSpPr/>
              <p:nvPr/>
            </p:nvSpPr>
            <p:spPr>
              <a:xfrm>
                <a:off x="4094939" y="3103123"/>
                <a:ext cx="86536" cy="496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o-RO" sz="2700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B20F52-8B12-A9F1-791A-4D6017E7E2A3}"/>
              </a:ext>
            </a:extLst>
          </p:cNvPr>
          <p:cNvSpPr txBox="1"/>
          <p:nvPr/>
        </p:nvSpPr>
        <p:spPr>
          <a:xfrm>
            <a:off x="3411070" y="286716"/>
            <a:ext cx="11465860" cy="1439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8620" lvl="1" algn="ctr">
              <a:lnSpc>
                <a:spcPts val="5400"/>
              </a:lnSpc>
            </a:pPr>
            <a:r>
              <a:rPr lang="en-US" sz="4400" b="1" spc="8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131.E </a:t>
            </a:r>
            <a:endParaRPr lang="ro-RO" sz="4400" b="1" spc="89" dirty="0">
              <a:solidFill>
                <a:srgbClr val="0E2088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marL="388620" lvl="1" algn="ctr">
              <a:lnSpc>
                <a:spcPts val="5400"/>
              </a:lnSpc>
            </a:pPr>
            <a:r>
              <a:rPr lang="ro-RO" sz="4400" b="1" spc="8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Fond de investiții – equity + grant</a:t>
            </a:r>
          </a:p>
        </p:txBody>
      </p:sp>
    </p:spTree>
    <p:extLst>
      <p:ext uri="{BB962C8B-B14F-4D97-AF65-F5344CB8AC3E}">
        <p14:creationId xmlns:p14="http://schemas.microsoft.com/office/powerpoint/2010/main" val="4070449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426E0-9819-C9BC-EADF-1631B9BB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059B2-76AF-9BD4-3F4D-E9BCCDF1661B}"/>
              </a:ext>
            </a:extLst>
          </p:cNvPr>
          <p:cNvSpPr txBox="1"/>
          <p:nvPr/>
        </p:nvSpPr>
        <p:spPr>
          <a:xfrm>
            <a:off x="846306" y="2020645"/>
            <a:ext cx="1520593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700" b="1" dirty="0"/>
          </a:p>
          <a:p>
            <a:endParaRPr lang="ro-RO" sz="2400" dirty="0"/>
          </a:p>
        </p:txBody>
      </p:sp>
      <p:pic>
        <p:nvPicPr>
          <p:cNvPr id="2" name="Picture 1" descr="A diagram of a chart&#10;&#10;Description automatically generated">
            <a:extLst>
              <a:ext uri="{FF2B5EF4-FFF2-40B4-BE49-F238E27FC236}">
                <a16:creationId xmlns:a16="http://schemas.microsoft.com/office/drawing/2014/main" id="{796A3DD7-A0C4-9CCE-5920-0A0D11890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54" y="2020645"/>
            <a:ext cx="7523639" cy="75236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9DDF4A-3BDD-F608-409A-0CEB6969E30A}"/>
              </a:ext>
            </a:extLst>
          </p:cNvPr>
          <p:cNvSpPr/>
          <p:nvPr/>
        </p:nvSpPr>
        <p:spPr>
          <a:xfrm>
            <a:off x="12613341" y="3333938"/>
            <a:ext cx="4491318" cy="14522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Minim 45 de start-up-</a:t>
            </a:r>
            <a:r>
              <a:rPr lang="en-US" sz="2700" dirty="0" err="1"/>
              <a:t>uri</a:t>
            </a:r>
            <a:endParaRPr lang="en-US" sz="27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4BFC9F-F8D3-F81C-2A54-30ABB3B49290}"/>
              </a:ext>
            </a:extLst>
          </p:cNvPr>
          <p:cNvSpPr/>
          <p:nvPr/>
        </p:nvSpPr>
        <p:spPr>
          <a:xfrm>
            <a:off x="12613341" y="5682518"/>
            <a:ext cx="4491318" cy="14522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Minim 5 din zona de </a:t>
            </a:r>
            <a:r>
              <a:rPr lang="en-US" sz="2700" dirty="0" err="1"/>
              <a:t>inovare</a:t>
            </a:r>
            <a:r>
              <a:rPr lang="en-US" sz="2700" dirty="0"/>
              <a:t>/research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B605C3-AC86-19D1-5BA3-33D6A6E8592D}"/>
              </a:ext>
            </a:extLst>
          </p:cNvPr>
          <p:cNvSpPr txBox="1"/>
          <p:nvPr/>
        </p:nvSpPr>
        <p:spPr>
          <a:xfrm>
            <a:off x="3411070" y="286716"/>
            <a:ext cx="11465860" cy="1439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8620" lvl="1" algn="ctr">
              <a:lnSpc>
                <a:spcPts val="5400"/>
              </a:lnSpc>
            </a:pPr>
            <a:r>
              <a:rPr lang="en-US" sz="4400" b="1" spc="8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131.E </a:t>
            </a:r>
            <a:endParaRPr lang="ro-RO" sz="4400" b="1" spc="89" dirty="0">
              <a:solidFill>
                <a:srgbClr val="0E2088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marL="388620" lvl="1" algn="ctr">
              <a:lnSpc>
                <a:spcPts val="5400"/>
              </a:lnSpc>
            </a:pPr>
            <a:r>
              <a:rPr lang="ro-RO" sz="4400" b="1" spc="8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Fond de investiții – equity + grant</a:t>
            </a:r>
          </a:p>
        </p:txBody>
      </p:sp>
    </p:spTree>
    <p:extLst>
      <p:ext uri="{BB962C8B-B14F-4D97-AF65-F5344CB8AC3E}">
        <p14:creationId xmlns:p14="http://schemas.microsoft.com/office/powerpoint/2010/main" val="2594175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426E0-9819-C9BC-EADF-1631B9BB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059B2-76AF-9BD4-3F4D-E9BCCDF1661B}"/>
              </a:ext>
            </a:extLst>
          </p:cNvPr>
          <p:cNvSpPr txBox="1"/>
          <p:nvPr/>
        </p:nvSpPr>
        <p:spPr>
          <a:xfrm>
            <a:off x="846306" y="2020645"/>
            <a:ext cx="1520593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700" b="1" dirty="0"/>
          </a:p>
          <a:p>
            <a:endParaRPr lang="ro-RO" sz="2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9DDF4A-3BDD-F608-409A-0CEB6969E30A}"/>
              </a:ext>
            </a:extLst>
          </p:cNvPr>
          <p:cNvSpPr/>
          <p:nvPr/>
        </p:nvSpPr>
        <p:spPr>
          <a:xfrm>
            <a:off x="12613341" y="3333938"/>
            <a:ext cx="4491318" cy="14522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Minim 45 de start-up-</a:t>
            </a:r>
            <a:r>
              <a:rPr lang="en-US" sz="2700" dirty="0" err="1"/>
              <a:t>uri</a:t>
            </a:r>
            <a:endParaRPr lang="en-US" sz="27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4BFC9F-F8D3-F81C-2A54-30ABB3B49290}"/>
              </a:ext>
            </a:extLst>
          </p:cNvPr>
          <p:cNvSpPr/>
          <p:nvPr/>
        </p:nvSpPr>
        <p:spPr>
          <a:xfrm>
            <a:off x="12613341" y="5682518"/>
            <a:ext cx="4491318" cy="14522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Minim 5 din zona de </a:t>
            </a:r>
            <a:r>
              <a:rPr lang="en-US" sz="2700" dirty="0" err="1"/>
              <a:t>inovare</a:t>
            </a:r>
            <a:r>
              <a:rPr lang="en-US" sz="2700" dirty="0"/>
              <a:t>/research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37C13-4403-1E1A-4072-36FF31E186A2}"/>
              </a:ext>
            </a:extLst>
          </p:cNvPr>
          <p:cNvSpPr txBox="1"/>
          <p:nvPr/>
        </p:nvSpPr>
        <p:spPr>
          <a:xfrm>
            <a:off x="1183341" y="3750474"/>
            <a:ext cx="10892118" cy="362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Domenii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: </a:t>
            </a:r>
            <a:r>
              <a:rPr lang="it-IT" sz="27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</a:t>
            </a:r>
            <a:r>
              <a:rPr lang="ro-RO" sz="27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ănătate, Cosmetice și suplimente alimentare, Agro-food, Materiale noi, Tehnologii avansate de producție. </a:t>
            </a:r>
            <a:endParaRPr lang="en-US" sz="27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just">
              <a:lnSpc>
                <a:spcPct val="107000"/>
              </a:lnSpc>
            </a:pPr>
            <a:endParaRPr lang="en-US" sz="2700" b="1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just">
              <a:lnSpc>
                <a:spcPct val="107000"/>
              </a:lnSpc>
            </a:pP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</a:t>
            </a:r>
            <a:r>
              <a:rPr lang="ro-RO" sz="27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 consideră elibile și investițiile </a:t>
            </a:r>
            <a:r>
              <a:rPr lang="ro-RO" sz="27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în domeniul TIC</a:t>
            </a:r>
            <a:r>
              <a:rPr lang="ro-RO" sz="27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cu condiția ca dezvoltarea soluțiilor vizate să fie asociate cu dezvoltarea în unei soluții de tip “hard”. </a:t>
            </a:r>
            <a:endParaRPr lang="en-US" sz="27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just">
              <a:lnSpc>
                <a:spcPct val="107000"/>
              </a:lnSpc>
            </a:pPr>
            <a:endParaRPr lang="en-US" sz="27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just">
              <a:lnSpc>
                <a:spcPct val="107000"/>
              </a:lnSpc>
            </a:pPr>
            <a:r>
              <a:rPr lang="ro-RO" sz="27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Soluția hard vizează dezvoltarea și integrarea soluției de tip 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“</a:t>
            </a:r>
            <a:r>
              <a:rPr lang="ro-RO" sz="27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soft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” </a:t>
            </a:r>
            <a:r>
              <a:rPr lang="ro-RO" sz="27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la nivelul unuia sau unui pachet de active tangibile care reprezintă soluția 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“hard”.</a:t>
            </a:r>
            <a:endParaRPr lang="ro-RO" sz="2700" noProof="1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2561E7-B817-D513-76FE-AD2DA5A67869}"/>
              </a:ext>
            </a:extLst>
          </p:cNvPr>
          <p:cNvSpPr txBox="1"/>
          <p:nvPr/>
        </p:nvSpPr>
        <p:spPr>
          <a:xfrm>
            <a:off x="3411070" y="286716"/>
            <a:ext cx="11465860" cy="1439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8620" lvl="1" algn="ctr">
              <a:lnSpc>
                <a:spcPts val="5400"/>
              </a:lnSpc>
            </a:pPr>
            <a:r>
              <a:rPr lang="en-US" sz="4400" b="1" spc="8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131.E </a:t>
            </a:r>
            <a:endParaRPr lang="ro-RO" sz="4400" b="1" spc="89" dirty="0">
              <a:solidFill>
                <a:srgbClr val="0E2088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marL="388620" lvl="1" algn="ctr">
              <a:lnSpc>
                <a:spcPts val="5400"/>
              </a:lnSpc>
            </a:pPr>
            <a:r>
              <a:rPr lang="ro-RO" sz="4400" b="1" spc="8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Fond de investiții – equity + grant</a:t>
            </a:r>
          </a:p>
        </p:txBody>
      </p:sp>
    </p:spTree>
    <p:extLst>
      <p:ext uri="{BB962C8B-B14F-4D97-AF65-F5344CB8AC3E}">
        <p14:creationId xmlns:p14="http://schemas.microsoft.com/office/powerpoint/2010/main" val="3460134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tree, sky, cloud, plant&#10;&#10;Description automatically generated">
            <a:extLst>
              <a:ext uri="{FF2B5EF4-FFF2-40B4-BE49-F238E27FC236}">
                <a16:creationId xmlns:a16="http://schemas.microsoft.com/office/drawing/2014/main" id="{9FC1AD89-95B0-73D1-45CC-CA91D2A71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7" b="-1613"/>
          <a:stretch>
            <a:fillRect/>
          </a:stretch>
        </p:blipFill>
        <p:spPr>
          <a:xfrm>
            <a:off x="1447800" y="800100"/>
            <a:ext cx="14922452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39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635000" y="4477111"/>
            <a:ext cx="5245100" cy="1332778"/>
            <a:chOff x="0" y="0"/>
            <a:chExt cx="1381426" cy="3510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1426" cy="351020"/>
            </a:xfrm>
            <a:custGeom>
              <a:avLst/>
              <a:gdLst/>
              <a:ahLst/>
              <a:cxnLst/>
              <a:rect l="l" t="t" r="r" b="b"/>
              <a:pathLst>
                <a:path w="1381426" h="351020">
                  <a:moveTo>
                    <a:pt x="75277" y="0"/>
                  </a:moveTo>
                  <a:lnTo>
                    <a:pt x="1306148" y="0"/>
                  </a:lnTo>
                  <a:cubicBezTo>
                    <a:pt x="1326113" y="0"/>
                    <a:pt x="1345260" y="7931"/>
                    <a:pt x="1359377" y="22048"/>
                  </a:cubicBezTo>
                  <a:cubicBezTo>
                    <a:pt x="1373495" y="36166"/>
                    <a:pt x="1381426" y="55313"/>
                    <a:pt x="1381426" y="75277"/>
                  </a:cubicBezTo>
                  <a:lnTo>
                    <a:pt x="1381426" y="275742"/>
                  </a:lnTo>
                  <a:cubicBezTo>
                    <a:pt x="1381426" y="295707"/>
                    <a:pt x="1373495" y="314854"/>
                    <a:pt x="1359377" y="328971"/>
                  </a:cubicBezTo>
                  <a:cubicBezTo>
                    <a:pt x="1345260" y="343089"/>
                    <a:pt x="1326113" y="351020"/>
                    <a:pt x="1306148" y="351020"/>
                  </a:cubicBezTo>
                  <a:lnTo>
                    <a:pt x="75277" y="351020"/>
                  </a:lnTo>
                  <a:cubicBezTo>
                    <a:pt x="55313" y="351020"/>
                    <a:pt x="36166" y="343089"/>
                    <a:pt x="22048" y="328971"/>
                  </a:cubicBezTo>
                  <a:cubicBezTo>
                    <a:pt x="7931" y="314854"/>
                    <a:pt x="0" y="295707"/>
                    <a:pt x="0" y="275742"/>
                  </a:cubicBezTo>
                  <a:lnTo>
                    <a:pt x="0" y="75277"/>
                  </a:lnTo>
                  <a:cubicBezTo>
                    <a:pt x="0" y="55313"/>
                    <a:pt x="7931" y="36166"/>
                    <a:pt x="22048" y="22048"/>
                  </a:cubicBezTo>
                  <a:cubicBezTo>
                    <a:pt x="36166" y="7931"/>
                    <a:pt x="55313" y="0"/>
                    <a:pt x="75277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381426" cy="398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04900" y="4477111"/>
            <a:ext cx="5118100" cy="1332778"/>
            <a:chOff x="0" y="0"/>
            <a:chExt cx="1347977" cy="3510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7977" cy="351020"/>
            </a:xfrm>
            <a:custGeom>
              <a:avLst/>
              <a:gdLst/>
              <a:ahLst/>
              <a:cxnLst/>
              <a:rect l="l" t="t" r="r" b="b"/>
              <a:pathLst>
                <a:path w="1347977" h="351020">
                  <a:moveTo>
                    <a:pt x="77145" y="0"/>
                  </a:moveTo>
                  <a:lnTo>
                    <a:pt x="1270832" y="0"/>
                  </a:lnTo>
                  <a:cubicBezTo>
                    <a:pt x="1291292" y="0"/>
                    <a:pt x="1310914" y="8128"/>
                    <a:pt x="1325382" y="22595"/>
                  </a:cubicBezTo>
                  <a:cubicBezTo>
                    <a:pt x="1339849" y="37063"/>
                    <a:pt x="1347977" y="56685"/>
                    <a:pt x="1347977" y="77145"/>
                  </a:cubicBezTo>
                  <a:lnTo>
                    <a:pt x="1347977" y="273874"/>
                  </a:lnTo>
                  <a:cubicBezTo>
                    <a:pt x="1347977" y="316480"/>
                    <a:pt x="1313438" y="351020"/>
                    <a:pt x="1270832" y="351020"/>
                  </a:cubicBezTo>
                  <a:lnTo>
                    <a:pt x="77145" y="351020"/>
                  </a:lnTo>
                  <a:cubicBezTo>
                    <a:pt x="34539" y="351020"/>
                    <a:pt x="0" y="316480"/>
                    <a:pt x="0" y="273874"/>
                  </a:cubicBezTo>
                  <a:lnTo>
                    <a:pt x="0" y="77145"/>
                  </a:lnTo>
                  <a:cubicBezTo>
                    <a:pt x="0" y="34539"/>
                    <a:pt x="34539" y="0"/>
                    <a:pt x="77145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347977" cy="398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71399" y="4692924"/>
            <a:ext cx="13935401" cy="2456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34"/>
              </a:lnSpc>
            </a:pPr>
            <a:r>
              <a:rPr lang="en-US" sz="7382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VĂ MULȚU</a:t>
            </a:r>
            <a:r>
              <a:rPr lang="ro-RO" sz="7382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MESC</a:t>
            </a:r>
          </a:p>
          <a:p>
            <a:pPr algn="ctr"/>
            <a:r>
              <a:rPr lang="ro-RO" sz="7382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									</a:t>
            </a:r>
            <a:endParaRPr lang="en-US" sz="7382" b="1" dirty="0">
              <a:solidFill>
                <a:srgbClr val="004AA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089252-383C-5A96-2E8F-8BC27698A954}"/>
              </a:ext>
            </a:extLst>
          </p:cNvPr>
          <p:cNvSpPr txBox="1"/>
          <p:nvPr/>
        </p:nvSpPr>
        <p:spPr>
          <a:xfrm>
            <a:off x="12115800" y="6386241"/>
            <a:ext cx="4295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2400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Cristian Otgon</a:t>
            </a:r>
          </a:p>
          <a:p>
            <a:pPr algn="r"/>
            <a:r>
              <a:rPr lang="ro-RO" sz="2400" b="1" dirty="0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ADR Nord-Vest</a:t>
            </a:r>
            <a:endParaRPr lang="ro-RO" b="1" dirty="0">
              <a:solidFill>
                <a:srgbClr val="004AA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2F8F5E-4CFC-F7B4-1829-6CC22B2BE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4678464-EDEA-5725-428C-1D3451676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EA780A-EF9C-682A-477A-6206D563B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833B60-9050-C655-6350-51EDF709D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511808-7E50-F9B1-96A0-FCAE7BA13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E43AA1-822B-EE23-4DB1-F899217C2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97" y="1575262"/>
            <a:ext cx="7458255" cy="6324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E5A933-43CC-621B-4D28-54F0F770AAC7}"/>
              </a:ext>
            </a:extLst>
          </p:cNvPr>
          <p:cNvSpPr txBox="1"/>
          <p:nvPr/>
        </p:nvSpPr>
        <p:spPr>
          <a:xfrm>
            <a:off x="5999886" y="305380"/>
            <a:ext cx="62870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3200" b="1" dirty="0">
                <a:solidFill>
                  <a:schemeClr val="bg1"/>
                </a:solidFill>
              </a:rPr>
              <a:t>D</a:t>
            </a:r>
            <a:r>
              <a:rPr lang="en-US" sz="3200" b="1" dirty="0" err="1">
                <a:solidFill>
                  <a:schemeClr val="bg1"/>
                </a:solidFill>
              </a:rPr>
              <a:t>isiparea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inegalității</a:t>
            </a:r>
            <a:r>
              <a:rPr lang="en-US" sz="3200" b="1" dirty="0">
                <a:solidFill>
                  <a:schemeClr val="bg1"/>
                </a:solidFill>
              </a:rPr>
              <a:t> de dezvoltare</a:t>
            </a:r>
            <a:endParaRPr lang="ro-RO" sz="3200" b="1" dirty="0">
              <a:solidFill>
                <a:schemeClr val="bg1"/>
              </a:solidFill>
            </a:endParaRPr>
          </a:p>
          <a:p>
            <a:r>
              <a:rPr lang="ro-RO" sz="3200" b="1" dirty="0">
                <a:solidFill>
                  <a:schemeClr val="bg1"/>
                </a:solidFill>
              </a:rPr>
              <a:t>					*2022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9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4CA687-79FA-CC1B-1796-5E9CB94DA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F9953B1-5FFC-8138-AC0D-E7D00BC36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06FEE7-C2C4-58AB-263C-7F88825B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56926E-EEA0-EF85-8B43-2B18E6759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75ED64-990B-413B-082C-062DBB55D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E1200-DDE1-0905-93F7-EF7190F91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"/>
            <a:ext cx="5029200" cy="3648871"/>
          </a:xfrm>
          <a:prstGeom prst="rect">
            <a:avLst/>
          </a:prstGeom>
        </p:spPr>
      </p:pic>
      <p:pic>
        <p:nvPicPr>
          <p:cNvPr id="6" name="Picture 5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BABFD7EE-CF0D-EB22-5D9A-6F3C1853E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473" y="6210300"/>
            <a:ext cx="5369207" cy="3644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2BA7E9-59B6-4A48-22B8-6AC9FD89A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97" y="1575262"/>
            <a:ext cx="7458255" cy="6324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44E069-5811-FE4B-2BF1-5C53E1E18FBE}"/>
              </a:ext>
            </a:extLst>
          </p:cNvPr>
          <p:cNvSpPr txBox="1"/>
          <p:nvPr/>
        </p:nvSpPr>
        <p:spPr>
          <a:xfrm>
            <a:off x="5999886" y="305380"/>
            <a:ext cx="62870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3200" b="1" dirty="0">
                <a:solidFill>
                  <a:schemeClr val="bg1"/>
                </a:solidFill>
              </a:rPr>
              <a:t>D</a:t>
            </a:r>
            <a:r>
              <a:rPr lang="en-US" sz="3200" b="1" dirty="0" err="1">
                <a:solidFill>
                  <a:schemeClr val="bg1"/>
                </a:solidFill>
              </a:rPr>
              <a:t>isiparea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inegalității</a:t>
            </a:r>
            <a:r>
              <a:rPr lang="en-US" sz="3200" b="1" dirty="0">
                <a:solidFill>
                  <a:schemeClr val="bg1"/>
                </a:solidFill>
              </a:rPr>
              <a:t> de dezvoltare</a:t>
            </a:r>
          </a:p>
        </p:txBody>
      </p:sp>
    </p:spTree>
    <p:extLst>
      <p:ext uri="{BB962C8B-B14F-4D97-AF65-F5344CB8AC3E}">
        <p14:creationId xmlns:p14="http://schemas.microsoft.com/office/powerpoint/2010/main" val="3273437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DD2BF9-C043-F958-AB5F-099CDAF8F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89B286D-AE79-0783-19EC-AE5E43658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86C2F5-78C9-367D-1935-388C8945F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447" y="831228"/>
            <a:ext cx="8613284" cy="8613283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plus graphic">
            <a:extLst>
              <a:ext uri="{FF2B5EF4-FFF2-40B4-BE49-F238E27FC236}">
                <a16:creationId xmlns:a16="http://schemas.microsoft.com/office/drawing/2014/main" id="{BE671899-B8B0-49A0-0CF7-979DC2274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434" y="1055518"/>
            <a:ext cx="257272" cy="257273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DB651BA-E31F-60B6-19CD-64DD729D0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129" y="2344044"/>
            <a:ext cx="236318" cy="236317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5DEAA84D-8225-1C1B-7704-1935F08DB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1223" y="8662623"/>
            <a:ext cx="168639" cy="168639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5D812D0D-99A3-EC16-90B3-3EC86EFD6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379243" y="5428908"/>
            <a:ext cx="0" cy="485809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F59B3ED-55CE-DAA4-1A17-6B7E977A64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4083688"/>
              </p:ext>
            </p:extLst>
          </p:nvPr>
        </p:nvGraphicFramePr>
        <p:xfrm>
          <a:off x="3048000" y="1055518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6654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265AC4-F9A6-0FDF-BD5A-7020F8FD5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3243BB-7A65-8FD4-C7AA-EAFB54E01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46DDE1-B2C5-8E39-A9A2-91CDBF946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447" y="831228"/>
            <a:ext cx="8613284" cy="8613283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plus graphic">
            <a:extLst>
              <a:ext uri="{FF2B5EF4-FFF2-40B4-BE49-F238E27FC236}">
                <a16:creationId xmlns:a16="http://schemas.microsoft.com/office/drawing/2014/main" id="{5F70ED53-98B9-866C-C535-A636F219F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434" y="1055518"/>
            <a:ext cx="257272" cy="257273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77EAC9D9-1ECF-6BBD-A8BD-8EDAA554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129" y="2344044"/>
            <a:ext cx="236318" cy="236317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41D5CE58-66E9-D179-E15B-0B9A7EE77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1223" y="8662623"/>
            <a:ext cx="168639" cy="168639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273A9B0A-6C58-8DF7-0A63-9FFF50C8B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379243" y="5428908"/>
            <a:ext cx="0" cy="485809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10077FC-140F-26ED-1257-F45DC93FDF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6560755"/>
              </p:ext>
            </p:extLst>
          </p:nvPr>
        </p:nvGraphicFramePr>
        <p:xfrm>
          <a:off x="3048000" y="1044236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8010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252785" y="-26042"/>
            <a:ext cx="6395289" cy="10287000"/>
            <a:chOff x="0" y="0"/>
            <a:chExt cx="168435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84356" cy="2709333"/>
            </a:xfrm>
            <a:custGeom>
              <a:avLst/>
              <a:gdLst/>
              <a:ahLst/>
              <a:cxnLst/>
              <a:rect l="l" t="t" r="r" b="b"/>
              <a:pathLst>
                <a:path w="1684356" h="2709333">
                  <a:moveTo>
                    <a:pt x="0" y="0"/>
                  </a:moveTo>
                  <a:lnTo>
                    <a:pt x="1684356" y="0"/>
                  </a:lnTo>
                  <a:lnTo>
                    <a:pt x="16843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5E5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684356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652963" y="2008211"/>
            <a:ext cx="1601933" cy="6466659"/>
            <a:chOff x="0" y="0"/>
            <a:chExt cx="421908" cy="17031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1908" cy="1703153"/>
            </a:xfrm>
            <a:custGeom>
              <a:avLst/>
              <a:gdLst/>
              <a:ahLst/>
              <a:cxnLst/>
              <a:rect l="l" t="t" r="r" b="b"/>
              <a:pathLst>
                <a:path w="421908" h="1703153">
                  <a:moveTo>
                    <a:pt x="210954" y="0"/>
                  </a:moveTo>
                  <a:lnTo>
                    <a:pt x="210954" y="0"/>
                  </a:lnTo>
                  <a:cubicBezTo>
                    <a:pt x="266903" y="0"/>
                    <a:pt x="320560" y="22225"/>
                    <a:pt x="360121" y="61787"/>
                  </a:cubicBezTo>
                  <a:cubicBezTo>
                    <a:pt x="399683" y="101349"/>
                    <a:pt x="421908" y="155006"/>
                    <a:pt x="421908" y="210954"/>
                  </a:cubicBezTo>
                  <a:lnTo>
                    <a:pt x="421908" y="1492199"/>
                  </a:lnTo>
                  <a:cubicBezTo>
                    <a:pt x="421908" y="1548147"/>
                    <a:pt x="399683" y="1601804"/>
                    <a:pt x="360121" y="1641366"/>
                  </a:cubicBezTo>
                  <a:cubicBezTo>
                    <a:pt x="320560" y="1680928"/>
                    <a:pt x="266903" y="1703153"/>
                    <a:pt x="210954" y="1703153"/>
                  </a:cubicBezTo>
                  <a:lnTo>
                    <a:pt x="210954" y="1703153"/>
                  </a:lnTo>
                  <a:cubicBezTo>
                    <a:pt x="155006" y="1703153"/>
                    <a:pt x="101349" y="1680928"/>
                    <a:pt x="61787" y="1641366"/>
                  </a:cubicBezTo>
                  <a:cubicBezTo>
                    <a:pt x="22225" y="1601804"/>
                    <a:pt x="0" y="1548147"/>
                    <a:pt x="0" y="1492199"/>
                  </a:cubicBezTo>
                  <a:lnTo>
                    <a:pt x="0" y="210954"/>
                  </a:lnTo>
                  <a:cubicBezTo>
                    <a:pt x="0" y="155006"/>
                    <a:pt x="22225" y="101349"/>
                    <a:pt x="61787" y="61787"/>
                  </a:cubicBezTo>
                  <a:cubicBezTo>
                    <a:pt x="101349" y="22225"/>
                    <a:pt x="155006" y="0"/>
                    <a:pt x="210954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21908" cy="1750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9266099" y="5094465"/>
            <a:ext cx="8253227" cy="293939"/>
          </a:xfrm>
          <a:custGeom>
            <a:avLst/>
            <a:gdLst/>
            <a:ahLst/>
            <a:cxnLst/>
            <a:rect l="l" t="t" r="r" b="b"/>
            <a:pathLst>
              <a:path w="8253227" h="293939">
                <a:moveTo>
                  <a:pt x="0" y="0"/>
                </a:moveTo>
                <a:lnTo>
                  <a:pt x="8253226" y="0"/>
                </a:lnTo>
                <a:lnTo>
                  <a:pt x="8253226" y="293939"/>
                </a:lnTo>
                <a:lnTo>
                  <a:pt x="0" y="29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t="-15519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930207" y="2821368"/>
            <a:ext cx="4053131" cy="4032865"/>
          </a:xfrm>
          <a:custGeom>
            <a:avLst/>
            <a:gdLst/>
            <a:ahLst/>
            <a:cxnLst/>
            <a:rect l="l" t="t" r="r" b="b"/>
            <a:pathLst>
              <a:path w="4053131" h="4032865">
                <a:moveTo>
                  <a:pt x="0" y="0"/>
                </a:moveTo>
                <a:lnTo>
                  <a:pt x="4053131" y="0"/>
                </a:lnTo>
                <a:lnTo>
                  <a:pt x="4053131" y="4032866"/>
                </a:lnTo>
                <a:lnTo>
                  <a:pt x="0" y="4032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48970" y="316230"/>
            <a:ext cx="12296773" cy="547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2800" b="1" spc="239" dirty="0" err="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Programul</a:t>
            </a:r>
            <a:r>
              <a:rPr lang="en-US" sz="2800" b="1" spc="239" dirty="0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 Regional Nord-Vest 2021-2027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50322" y="2450084"/>
            <a:ext cx="3810741" cy="76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2"/>
              </a:lnSpc>
              <a:spcBef>
                <a:spcPct val="0"/>
              </a:spcBef>
            </a:pPr>
            <a:r>
              <a:rPr lang="en-US" sz="2699" spc="134" dirty="0" err="1">
                <a:solidFill>
                  <a:srgbClr val="0E2088"/>
                </a:solidFill>
                <a:latin typeface="Barlow"/>
                <a:ea typeface="Barlow"/>
                <a:cs typeface="Barlow"/>
                <a:sym typeface="Barlow"/>
              </a:rPr>
              <a:t>Valoarea</a:t>
            </a:r>
            <a:r>
              <a:rPr lang="en-US" sz="2699" spc="134" dirty="0">
                <a:solidFill>
                  <a:srgbClr val="0E2088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99" spc="134" dirty="0" err="1">
                <a:solidFill>
                  <a:srgbClr val="0E2088"/>
                </a:solidFill>
                <a:latin typeface="Barlow"/>
                <a:ea typeface="Barlow"/>
                <a:cs typeface="Barlow"/>
                <a:sym typeface="Barlow"/>
              </a:rPr>
              <a:t>apelurilor</a:t>
            </a:r>
            <a:r>
              <a:rPr lang="en-US" sz="2699" spc="134" dirty="0">
                <a:solidFill>
                  <a:srgbClr val="0E2088"/>
                </a:solidFill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699" spc="134" dirty="0" err="1">
                <a:solidFill>
                  <a:srgbClr val="0E2088"/>
                </a:solidFill>
                <a:latin typeface="Barlow"/>
                <a:ea typeface="Barlow"/>
                <a:cs typeface="Barlow"/>
                <a:sym typeface="Barlow"/>
              </a:rPr>
              <a:t>proiecte</a:t>
            </a:r>
            <a:r>
              <a:rPr lang="en-US" sz="2699" spc="134" dirty="0">
                <a:solidFill>
                  <a:srgbClr val="0E2088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99" spc="134" dirty="0" err="1">
                <a:solidFill>
                  <a:srgbClr val="0E2088"/>
                </a:solidFill>
                <a:latin typeface="Barlow"/>
                <a:ea typeface="Barlow"/>
                <a:cs typeface="Barlow"/>
                <a:sym typeface="Barlow"/>
              </a:rPr>
              <a:t>publicate</a:t>
            </a:r>
            <a:endParaRPr lang="en-US" sz="2699" spc="134" dirty="0">
              <a:solidFill>
                <a:srgbClr val="0E208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934200" y="2210816"/>
            <a:ext cx="6110742" cy="1007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819"/>
              </a:lnSpc>
            </a:pPr>
            <a:r>
              <a:rPr lang="en-US" sz="6300" b="1" spc="315" dirty="0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1.4</a:t>
            </a:r>
            <a:r>
              <a:rPr lang="ro-RO" sz="6300" b="1" spc="315" dirty="0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3+</a:t>
            </a:r>
            <a:r>
              <a:rPr lang="en-US" sz="6300" b="1" spc="315" dirty="0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6300" b="1" spc="315" dirty="0" err="1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Miliarde</a:t>
            </a:r>
            <a:r>
              <a:rPr lang="en-US" sz="6300" b="1" spc="315" dirty="0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 €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92510" y="4029703"/>
            <a:ext cx="6023003" cy="1007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19"/>
              </a:lnSpc>
              <a:spcBef>
                <a:spcPct val="0"/>
              </a:spcBef>
            </a:pPr>
            <a:r>
              <a:rPr lang="en-US" sz="6300" b="1" u="none" strike="noStrike" spc="315" dirty="0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1.43 </a:t>
            </a:r>
            <a:r>
              <a:rPr lang="en-US" sz="6300" b="1" u="none" strike="noStrike" spc="315" dirty="0" err="1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Miliarde</a:t>
            </a:r>
            <a:r>
              <a:rPr lang="en-US" sz="6300" b="1" u="none" strike="noStrike" spc="315" dirty="0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 €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78" y="4523391"/>
            <a:ext cx="13166744" cy="5941885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4810544" y="7209718"/>
            <a:ext cx="3606012" cy="569232"/>
            <a:chOff x="0" y="0"/>
            <a:chExt cx="1292313" cy="204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92313" cy="204000"/>
            </a:xfrm>
            <a:custGeom>
              <a:avLst/>
              <a:gdLst/>
              <a:ahLst/>
              <a:cxnLst/>
              <a:rect l="l" t="t" r="r" b="b"/>
              <a:pathLst>
                <a:path w="1292313" h="204000">
                  <a:moveTo>
                    <a:pt x="0" y="0"/>
                  </a:moveTo>
                  <a:lnTo>
                    <a:pt x="1292313" y="0"/>
                  </a:lnTo>
                  <a:lnTo>
                    <a:pt x="1292313" y="204000"/>
                  </a:lnTo>
                  <a:lnTo>
                    <a:pt x="0" y="204000"/>
                  </a:lnTo>
                  <a:close/>
                </a:path>
              </a:pathLst>
            </a:custGeom>
            <a:solidFill>
              <a:srgbClr val="0E20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292313" cy="242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69607" y="4315762"/>
            <a:ext cx="5732596" cy="76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2"/>
              </a:lnSpc>
              <a:spcBef>
                <a:spcPct val="0"/>
              </a:spcBef>
            </a:pPr>
            <a:r>
              <a:rPr lang="en-US" sz="2699" spc="269" dirty="0" err="1">
                <a:solidFill>
                  <a:srgbClr val="0E2088"/>
                </a:solidFill>
                <a:latin typeface="Barlow"/>
                <a:ea typeface="Barlow"/>
                <a:cs typeface="Barlow"/>
                <a:sym typeface="Barlow"/>
              </a:rPr>
              <a:t>Valoarea</a:t>
            </a:r>
            <a:r>
              <a:rPr lang="en-US" sz="2699" spc="269" dirty="0">
                <a:solidFill>
                  <a:srgbClr val="0E2088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699" spc="269" dirty="0" err="1">
                <a:solidFill>
                  <a:srgbClr val="0E2088"/>
                </a:solidFill>
                <a:latin typeface="Barlow"/>
                <a:ea typeface="Barlow"/>
                <a:cs typeface="Barlow"/>
                <a:sym typeface="Barlow"/>
              </a:rPr>
              <a:t>Programului</a:t>
            </a:r>
            <a:r>
              <a:rPr lang="en-US" sz="2699" spc="269" dirty="0">
                <a:solidFill>
                  <a:srgbClr val="0E2088"/>
                </a:solidFill>
                <a:latin typeface="Barlow"/>
                <a:ea typeface="Barlow"/>
                <a:cs typeface="Barlow"/>
                <a:sym typeface="Barlow"/>
              </a:rPr>
              <a:t> Regional  Nord-Vest 2021-2027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476103" y="7247818"/>
            <a:ext cx="4879202" cy="882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88"/>
              </a:lnSpc>
              <a:spcBef>
                <a:spcPct val="0"/>
              </a:spcBef>
            </a:pPr>
            <a:r>
              <a:rPr lang="en-US" sz="3200" b="1" spc="320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Apeluri</a:t>
            </a:r>
            <a:r>
              <a:rPr lang="en-US" sz="3200" b="1" spc="320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de </a:t>
            </a:r>
            <a:r>
              <a:rPr lang="en-US" sz="3200" b="1" spc="320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proiecte</a:t>
            </a:r>
            <a:r>
              <a:rPr lang="en-US" sz="3200" b="1" spc="320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3200" b="1" spc="320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publicate</a:t>
            </a:r>
            <a:r>
              <a:rPr lang="en-US" sz="3200" b="1" spc="320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3200" b="1" spc="320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și</a:t>
            </a:r>
            <a:r>
              <a:rPr lang="en-US" sz="3200" b="1" spc="320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3200" b="1" spc="320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lansate</a:t>
            </a:r>
            <a:endParaRPr lang="en-US" sz="3200" b="1" spc="320" dirty="0">
              <a:solidFill>
                <a:srgbClr val="FFFFFF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227739" y="5764449"/>
            <a:ext cx="2800488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9"/>
              </a:lnSpc>
            </a:pPr>
            <a:r>
              <a:rPr lang="en-US" sz="18000" b="1" spc="900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50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15430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44950" y="87439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22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744950" y="-1543050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543050" y="8743950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F9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024453" y="8527981"/>
            <a:ext cx="734083" cy="29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0"/>
              </a:lnSpc>
              <a:spcBef>
                <a:spcPct val="0"/>
              </a:spcBef>
            </a:pPr>
            <a:r>
              <a:rPr lang="en-US" sz="1779" b="1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Ștei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77025" y="5056164"/>
            <a:ext cx="3173407" cy="1233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5"/>
              </a:lnSpc>
            </a:pPr>
            <a:r>
              <a:rPr lang="en-US" sz="2346" b="1" spc="58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Valoarea Programului Regional Nord-Vest 2021-2027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67889" y="9169683"/>
            <a:ext cx="13029868" cy="954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7200" b="1" spc="359">
                <a:solidFill>
                  <a:srgbClr val="0E2088"/>
                </a:solidFill>
                <a:latin typeface="Barlow Bold"/>
                <a:ea typeface="Barlow Bold"/>
                <a:cs typeface="Barlow Bold"/>
                <a:sym typeface="Barlow Bold"/>
              </a:rPr>
              <a:t>1889 - Total proiecte depuse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6680" y="126361"/>
            <a:ext cx="20764160" cy="1043168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807133" y="127286"/>
            <a:ext cx="12673734" cy="141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US" sz="4023" b="1" spc="181">
                <a:solidFill>
                  <a:srgbClr val="0E2088"/>
                </a:solidFill>
                <a:latin typeface="Gotham Bold"/>
                <a:ea typeface="Gotham Bold"/>
                <a:cs typeface="Gotham Bold"/>
                <a:sym typeface="Gotham Bold"/>
              </a:rPr>
              <a:t>Proiecte depuse pe fiecare prioritate a Programului Regional Nord-Vest 2021-2027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1259</Words>
  <Application>Microsoft Office PowerPoint</Application>
  <PresentationFormat>Custom</PresentationFormat>
  <Paragraphs>237</Paragraphs>
  <Slides>38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Gotham</vt:lpstr>
      <vt:lpstr>Arial</vt:lpstr>
      <vt:lpstr>Gotham Bold</vt:lpstr>
      <vt:lpstr>League Spartan</vt:lpstr>
      <vt:lpstr>Barlow</vt:lpstr>
      <vt:lpstr>Aptos</vt:lpstr>
      <vt:lpstr>Barlow Bold</vt:lpstr>
      <vt:lpstr>Calibri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Prioritatea 1_ADR_Nord_Vest_Jelna</dc:title>
  <cp:lastModifiedBy>Cristian Otgon</cp:lastModifiedBy>
  <cp:revision>8</cp:revision>
  <dcterms:created xsi:type="dcterms:W3CDTF">2006-08-16T00:00:00Z</dcterms:created>
  <dcterms:modified xsi:type="dcterms:W3CDTF">2025-09-18T08:21:39Z</dcterms:modified>
  <dc:identifier>DAGzB5UZm68</dc:identifier>
</cp:coreProperties>
</file>